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6858000" cy="9906000" type="A4"/>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ONELLA, MERITXELL (ICMDM)"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8F"/>
    <a:srgbClr val="005888"/>
    <a:srgbClr val="0B5E84"/>
    <a:srgbClr val="747F85"/>
    <a:srgbClr val="7C63A3"/>
    <a:srgbClr val="7E64A4"/>
    <a:srgbClr val="596871"/>
    <a:srgbClr val="993489"/>
    <a:srgbClr val="AE5D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1ACA3-B918-49F1-9581-EEB2D649F235}" v="16" dt="2023-04-03T12:10:04.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979" autoAdjust="0"/>
  </p:normalViewPr>
  <p:slideViewPr>
    <p:cSldViewPr>
      <p:cViewPr>
        <p:scale>
          <a:sx n="200" d="100"/>
          <a:sy n="200" d="100"/>
        </p:scale>
        <p:origin x="-62" y="-902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Pérez" userId="7240b2aa-fad0-48cb-8a99-149ceb2b88ac" providerId="ADAL" clId="{0211ACA3-B918-49F1-9581-EEB2D649F235}"/>
    <pc:docChg chg="undo custSel modSld">
      <pc:chgData name="Isabel Pérez" userId="7240b2aa-fad0-48cb-8a99-149ceb2b88ac" providerId="ADAL" clId="{0211ACA3-B918-49F1-9581-EEB2D649F235}" dt="2023-04-03T12:10:39.972" v="3867" actId="1035"/>
      <pc:docMkLst>
        <pc:docMk/>
      </pc:docMkLst>
      <pc:sldChg chg="addSp delSp modSp mod">
        <pc:chgData name="Isabel Pérez" userId="7240b2aa-fad0-48cb-8a99-149ceb2b88ac" providerId="ADAL" clId="{0211ACA3-B918-49F1-9581-EEB2D649F235}" dt="2023-04-03T12:10:39.972" v="3867" actId="1035"/>
        <pc:sldMkLst>
          <pc:docMk/>
          <pc:sldMk cId="0" sldId="261"/>
        </pc:sldMkLst>
        <pc:spChg chg="mod">
          <ac:chgData name="Isabel Pérez" userId="7240b2aa-fad0-48cb-8a99-149ceb2b88ac" providerId="ADAL" clId="{0211ACA3-B918-49F1-9581-EEB2D649F235}" dt="2023-04-03T11:57:11.943" v="3736" actId="1038"/>
          <ac:spMkLst>
            <pc:docMk/>
            <pc:sldMk cId="0" sldId="261"/>
            <ac:spMk id="4" creationId="{00000000-0000-0000-0000-000000000000}"/>
          </ac:spMkLst>
        </pc:spChg>
        <pc:spChg chg="add mod">
          <ac:chgData name="Isabel Pérez" userId="7240b2aa-fad0-48cb-8a99-149ceb2b88ac" providerId="ADAL" clId="{0211ACA3-B918-49F1-9581-EEB2D649F235}" dt="2023-04-03T12:08:18.812" v="3839" actId="20577"/>
          <ac:spMkLst>
            <pc:docMk/>
            <pc:sldMk cId="0" sldId="261"/>
            <ac:spMk id="15" creationId="{F1CC5B91-35CC-52B8-62CA-8A287E9F181C}"/>
          </ac:spMkLst>
        </pc:spChg>
        <pc:spChg chg="add mod">
          <ac:chgData name="Isabel Pérez" userId="7240b2aa-fad0-48cb-8a99-149ceb2b88ac" providerId="ADAL" clId="{0211ACA3-B918-49F1-9581-EEB2D649F235}" dt="2023-04-03T12:04:44.662" v="3807" actId="1038"/>
          <ac:spMkLst>
            <pc:docMk/>
            <pc:sldMk cId="0" sldId="261"/>
            <ac:spMk id="16" creationId="{31D38145-886B-438D-4D7A-24F816C602D7}"/>
          </ac:spMkLst>
        </pc:spChg>
        <pc:spChg chg="add del mod">
          <ac:chgData name="Isabel Pérez" userId="7240b2aa-fad0-48cb-8a99-149ceb2b88ac" providerId="ADAL" clId="{0211ACA3-B918-49F1-9581-EEB2D649F235}" dt="2023-04-03T12:00:52.233" v="3774"/>
          <ac:spMkLst>
            <pc:docMk/>
            <pc:sldMk cId="0" sldId="261"/>
            <ac:spMk id="17" creationId="{EEA5BDBA-48C1-0D9B-E6A4-8FC508DF20C8}"/>
          </ac:spMkLst>
        </pc:spChg>
        <pc:spChg chg="mod">
          <ac:chgData name="Isabel Pérez" userId="7240b2aa-fad0-48cb-8a99-149ceb2b88ac" providerId="ADAL" clId="{0211ACA3-B918-49F1-9581-EEB2D649F235}" dt="2023-04-03T11:57:11.943" v="3736" actId="1038"/>
          <ac:spMkLst>
            <pc:docMk/>
            <pc:sldMk cId="0" sldId="261"/>
            <ac:spMk id="18" creationId="{00000000-0000-0000-0000-000000000000}"/>
          </ac:spMkLst>
        </pc:spChg>
        <pc:spChg chg="del mod">
          <ac:chgData name="Isabel Pérez" userId="7240b2aa-fad0-48cb-8a99-149ceb2b88ac" providerId="ADAL" clId="{0211ACA3-B918-49F1-9581-EEB2D649F235}" dt="2023-04-03T12:04:48.983" v="3808" actId="478"/>
          <ac:spMkLst>
            <pc:docMk/>
            <pc:sldMk cId="0" sldId="261"/>
            <ac:spMk id="26" creationId="{8C683D54-AB83-46E2-B126-C3D820AD93B9}"/>
          </ac:spMkLst>
        </pc:spChg>
        <pc:spChg chg="mod">
          <ac:chgData name="Isabel Pérez" userId="7240b2aa-fad0-48cb-8a99-149ceb2b88ac" providerId="ADAL" clId="{0211ACA3-B918-49F1-9581-EEB2D649F235}" dt="2023-04-03T11:57:11.943" v="3736" actId="1038"/>
          <ac:spMkLst>
            <pc:docMk/>
            <pc:sldMk cId="0" sldId="261"/>
            <ac:spMk id="27" creationId="{00000000-0000-0000-0000-000000000000}"/>
          </ac:spMkLst>
        </pc:spChg>
        <pc:spChg chg="mod">
          <ac:chgData name="Isabel Pérez" userId="7240b2aa-fad0-48cb-8a99-149ceb2b88ac" providerId="ADAL" clId="{0211ACA3-B918-49F1-9581-EEB2D649F235}" dt="2023-04-03T11:56:58.194" v="3731" actId="1037"/>
          <ac:spMkLst>
            <pc:docMk/>
            <pc:sldMk cId="0" sldId="261"/>
            <ac:spMk id="28" creationId="{00000000-0000-0000-0000-000000000000}"/>
          </ac:spMkLst>
        </pc:spChg>
        <pc:spChg chg="mod">
          <ac:chgData name="Isabel Pérez" userId="7240b2aa-fad0-48cb-8a99-149ceb2b88ac" providerId="ADAL" clId="{0211ACA3-B918-49F1-9581-EEB2D649F235}" dt="2023-04-03T11:57:11.943" v="3736" actId="1038"/>
          <ac:spMkLst>
            <pc:docMk/>
            <pc:sldMk cId="0" sldId="261"/>
            <ac:spMk id="29" creationId="{00000000-0000-0000-0000-000000000000}"/>
          </ac:spMkLst>
        </pc:spChg>
        <pc:spChg chg="mod">
          <ac:chgData name="Isabel Pérez" userId="7240b2aa-fad0-48cb-8a99-149ceb2b88ac" providerId="ADAL" clId="{0211ACA3-B918-49F1-9581-EEB2D649F235}" dt="2023-04-03T12:10:39.972" v="3867" actId="1035"/>
          <ac:spMkLst>
            <pc:docMk/>
            <pc:sldMk cId="0" sldId="261"/>
            <ac:spMk id="30" creationId="{00000000-0000-0000-0000-000000000000}"/>
          </ac:spMkLst>
        </pc:spChg>
        <pc:spChg chg="mod">
          <ac:chgData name="Isabel Pérez" userId="7240b2aa-fad0-48cb-8a99-149ceb2b88ac" providerId="ADAL" clId="{0211ACA3-B918-49F1-9581-EEB2D649F235}" dt="2023-04-03T11:57:11.943" v="3736" actId="1038"/>
          <ac:spMkLst>
            <pc:docMk/>
            <pc:sldMk cId="0" sldId="261"/>
            <ac:spMk id="31" creationId="{00000000-0000-0000-0000-000000000000}"/>
          </ac:spMkLst>
        </pc:spChg>
        <pc:spChg chg="mod">
          <ac:chgData name="Isabel Pérez" userId="7240b2aa-fad0-48cb-8a99-149ceb2b88ac" providerId="ADAL" clId="{0211ACA3-B918-49F1-9581-EEB2D649F235}" dt="2023-04-03T11:57:11.943" v="3736" actId="1038"/>
          <ac:spMkLst>
            <pc:docMk/>
            <pc:sldMk cId="0" sldId="261"/>
            <ac:spMk id="32" creationId="{00000000-0000-0000-0000-000000000000}"/>
          </ac:spMkLst>
        </pc:spChg>
        <pc:spChg chg="mod">
          <ac:chgData name="Isabel Pérez" userId="7240b2aa-fad0-48cb-8a99-149ceb2b88ac" providerId="ADAL" clId="{0211ACA3-B918-49F1-9581-EEB2D649F235}" dt="2023-04-03T12:05:45.693" v="3828" actId="14100"/>
          <ac:spMkLst>
            <pc:docMk/>
            <pc:sldMk cId="0" sldId="261"/>
            <ac:spMk id="34" creationId="{00000000-0000-0000-0000-000000000000}"/>
          </ac:spMkLst>
        </pc:spChg>
        <pc:spChg chg="mod">
          <ac:chgData name="Isabel Pérez" userId="7240b2aa-fad0-48cb-8a99-149ceb2b88ac" providerId="ADAL" clId="{0211ACA3-B918-49F1-9581-EEB2D649F235}" dt="2023-04-03T12:08:02.733" v="3836" actId="13926"/>
          <ac:spMkLst>
            <pc:docMk/>
            <pc:sldMk cId="0" sldId="261"/>
            <ac:spMk id="35" creationId="{00000000-0000-0000-0000-000000000000}"/>
          </ac:spMkLst>
        </pc:spChg>
        <pc:spChg chg="mod">
          <ac:chgData name="Isabel Pérez" userId="7240b2aa-fad0-48cb-8a99-149ceb2b88ac" providerId="ADAL" clId="{0211ACA3-B918-49F1-9581-EEB2D649F235}" dt="2023-04-03T11:57:32.555" v="3740" actId="1036"/>
          <ac:spMkLst>
            <pc:docMk/>
            <pc:sldMk cId="0" sldId="261"/>
            <ac:spMk id="46" creationId="{00000000-0000-0000-0000-000000000000}"/>
          </ac:spMkLst>
        </pc:spChg>
        <pc:spChg chg="mod">
          <ac:chgData name="Isabel Pérez" userId="7240b2aa-fad0-48cb-8a99-149ceb2b88ac" providerId="ADAL" clId="{0211ACA3-B918-49F1-9581-EEB2D649F235}" dt="2023-04-03T11:56:58.194" v="3731" actId="1037"/>
          <ac:spMkLst>
            <pc:docMk/>
            <pc:sldMk cId="0" sldId="261"/>
            <ac:spMk id="47" creationId="{00000000-0000-0000-0000-000000000000}"/>
          </ac:spMkLst>
        </pc:spChg>
        <pc:spChg chg="mod">
          <ac:chgData name="Isabel Pérez" userId="7240b2aa-fad0-48cb-8a99-149ceb2b88ac" providerId="ADAL" clId="{0211ACA3-B918-49F1-9581-EEB2D649F235}" dt="2023-04-03T11:56:58.194" v="3731" actId="1037"/>
          <ac:spMkLst>
            <pc:docMk/>
            <pc:sldMk cId="0" sldId="261"/>
            <ac:spMk id="49" creationId="{00000000-0000-0000-0000-000000000000}"/>
          </ac:spMkLst>
        </pc:spChg>
        <pc:spChg chg="mod">
          <ac:chgData name="Isabel Pérez" userId="7240b2aa-fad0-48cb-8a99-149ceb2b88ac" providerId="ADAL" clId="{0211ACA3-B918-49F1-9581-EEB2D649F235}" dt="2023-04-03T11:56:58.194" v="3731" actId="1037"/>
          <ac:spMkLst>
            <pc:docMk/>
            <pc:sldMk cId="0" sldId="261"/>
            <ac:spMk id="54" creationId="{00000000-0000-0000-0000-000000000000}"/>
          </ac:spMkLst>
        </pc:spChg>
        <pc:spChg chg="mod">
          <ac:chgData name="Isabel Pérez" userId="7240b2aa-fad0-48cb-8a99-149ceb2b88ac" providerId="ADAL" clId="{0211ACA3-B918-49F1-9581-EEB2D649F235}" dt="2023-04-03T11:57:11.943" v="3736" actId="1038"/>
          <ac:spMkLst>
            <pc:docMk/>
            <pc:sldMk cId="0" sldId="261"/>
            <ac:spMk id="1025" creationId="{00000000-0000-0000-0000-000000000000}"/>
          </ac:spMkLst>
        </pc:spChg>
        <pc:grpChg chg="add del mod">
          <ac:chgData name="Isabel Pérez" userId="7240b2aa-fad0-48cb-8a99-149ceb2b88ac" providerId="ADAL" clId="{0211ACA3-B918-49F1-9581-EEB2D649F235}" dt="2023-04-03T12:09:12.932" v="3840" actId="165"/>
          <ac:grpSpMkLst>
            <pc:docMk/>
            <pc:sldMk cId="0" sldId="261"/>
            <ac:grpSpMk id="19" creationId="{78888AED-1AFE-8B4F-1925-D172DE2F6976}"/>
          </ac:grpSpMkLst>
        </pc:grpChg>
        <pc:grpChg chg="add mod">
          <ac:chgData name="Isabel Pérez" userId="7240b2aa-fad0-48cb-8a99-149ceb2b88ac" providerId="ADAL" clId="{0211ACA3-B918-49F1-9581-EEB2D649F235}" dt="2023-04-03T12:05:17.892" v="3826" actId="1038"/>
          <ac:grpSpMkLst>
            <pc:docMk/>
            <pc:sldMk cId="0" sldId="261"/>
            <ac:grpSpMk id="20" creationId="{74E3CBEF-67DF-747D-0188-2551E9A2BC1B}"/>
          </ac:grpSpMkLst>
        </pc:grpChg>
        <pc:grpChg chg="add del mod">
          <ac:chgData name="Isabel Pérez" userId="7240b2aa-fad0-48cb-8a99-149ceb2b88ac" providerId="ADAL" clId="{0211ACA3-B918-49F1-9581-EEB2D649F235}" dt="2023-04-03T12:09:35.667" v="3847" actId="165"/>
          <ac:grpSpMkLst>
            <pc:docMk/>
            <pc:sldMk cId="0" sldId="261"/>
            <ac:grpSpMk id="21" creationId="{901519F8-CE2A-DFC2-4B81-75FAB26ADE5E}"/>
          </ac:grpSpMkLst>
        </pc:grpChg>
        <pc:grpChg chg="add mod">
          <ac:chgData name="Isabel Pérez" userId="7240b2aa-fad0-48cb-8a99-149ceb2b88ac" providerId="ADAL" clId="{0211ACA3-B918-49F1-9581-EEB2D649F235}" dt="2023-04-03T12:10:04.253" v="3864" actId="164"/>
          <ac:grpSpMkLst>
            <pc:docMk/>
            <pc:sldMk cId="0" sldId="261"/>
            <ac:grpSpMk id="22" creationId="{4820F388-2DB1-79CF-ED05-B66F671E46BE}"/>
          </ac:grpSpMkLst>
        </pc:grpChg>
        <pc:picChg chg="del mod">
          <ac:chgData name="Isabel Pérez" userId="7240b2aa-fad0-48cb-8a99-149ceb2b88ac" providerId="ADAL" clId="{0211ACA3-B918-49F1-9581-EEB2D649F235}" dt="2023-03-31T10:14:38.939" v="2282" actId="478"/>
          <ac:picMkLst>
            <pc:docMk/>
            <pc:sldMk cId="0" sldId="261"/>
            <ac:picMk id="2" creationId="{83FEE97D-855A-8943-A114-76A12B5E5832}"/>
          </ac:picMkLst>
        </pc:picChg>
        <pc:picChg chg="add mod modCrop">
          <ac:chgData name="Isabel Pérez" userId="7240b2aa-fad0-48cb-8a99-149ceb2b88ac" providerId="ADAL" clId="{0211ACA3-B918-49F1-9581-EEB2D649F235}" dt="2023-04-03T11:38:16.986" v="3575" actId="732"/>
          <ac:picMkLst>
            <pc:docMk/>
            <pc:sldMk cId="0" sldId="261"/>
            <ac:picMk id="2" creationId="{D9C194E4-C388-6FCC-98BD-7224AA019051}"/>
          </ac:picMkLst>
        </pc:picChg>
        <pc:picChg chg="add mod">
          <ac:chgData name="Isabel Pérez" userId="7240b2aa-fad0-48cb-8a99-149ceb2b88ac" providerId="ADAL" clId="{0211ACA3-B918-49F1-9581-EEB2D649F235}" dt="2023-04-03T11:39:19.840" v="3585" actId="1037"/>
          <ac:picMkLst>
            <pc:docMk/>
            <pc:sldMk cId="0" sldId="261"/>
            <ac:picMk id="3" creationId="{1164D53B-7BB5-B299-61E7-F21716A0A6E3}"/>
          </ac:picMkLst>
        </pc:picChg>
        <pc:picChg chg="del">
          <ac:chgData name="Isabel Pérez" userId="7240b2aa-fad0-48cb-8a99-149ceb2b88ac" providerId="ADAL" clId="{0211ACA3-B918-49F1-9581-EEB2D649F235}" dt="2023-03-31T08:37:34.264" v="0" actId="478"/>
          <ac:picMkLst>
            <pc:docMk/>
            <pc:sldMk cId="0" sldId="261"/>
            <ac:picMk id="3" creationId="{62A52E7B-6974-4AF3-85F2-90FF15ADDCA4}"/>
          </ac:picMkLst>
        </pc:picChg>
        <pc:picChg chg="add mod">
          <ac:chgData name="Isabel Pérez" userId="7240b2aa-fad0-48cb-8a99-149ceb2b88ac" providerId="ADAL" clId="{0211ACA3-B918-49F1-9581-EEB2D649F235}" dt="2023-04-03T12:05:08.957" v="3817" actId="164"/>
          <ac:picMkLst>
            <pc:docMk/>
            <pc:sldMk cId="0" sldId="261"/>
            <ac:picMk id="6" creationId="{1F6FB6FA-26FF-4D65-DED9-68D0E221C351}"/>
          </ac:picMkLst>
        </pc:picChg>
        <pc:picChg chg="del">
          <ac:chgData name="Isabel Pérez" userId="7240b2aa-fad0-48cb-8a99-149ceb2b88ac" providerId="ADAL" clId="{0211ACA3-B918-49F1-9581-EEB2D649F235}" dt="2023-03-31T08:37:35.660" v="1" actId="478"/>
          <ac:picMkLst>
            <pc:docMk/>
            <pc:sldMk cId="0" sldId="261"/>
            <ac:picMk id="6" creationId="{89346BB4-F61C-4651-9313-C609B24AE323}"/>
          </ac:picMkLst>
        </pc:picChg>
        <pc:picChg chg="add mod modCrop">
          <ac:chgData name="Isabel Pérez" userId="7240b2aa-fad0-48cb-8a99-149ceb2b88ac" providerId="ADAL" clId="{0211ACA3-B918-49F1-9581-EEB2D649F235}" dt="2023-04-03T12:05:08.957" v="3817" actId="164"/>
          <ac:picMkLst>
            <pc:docMk/>
            <pc:sldMk cId="0" sldId="261"/>
            <ac:picMk id="8" creationId="{F17C1608-ECA3-5922-DBFA-72983D803F28}"/>
          </ac:picMkLst>
        </pc:picChg>
        <pc:picChg chg="mod">
          <ac:chgData name="Isabel Pérez" userId="7240b2aa-fad0-48cb-8a99-149ceb2b88ac" providerId="ADAL" clId="{0211ACA3-B918-49F1-9581-EEB2D649F235}" dt="2023-04-03T11:56:58.194" v="3731" actId="1037"/>
          <ac:picMkLst>
            <pc:docMk/>
            <pc:sldMk cId="0" sldId="261"/>
            <ac:picMk id="10" creationId="{FD8B4144-2FA3-B7EC-D5FA-0540ECDA1037}"/>
          </ac:picMkLst>
        </pc:picChg>
        <pc:picChg chg="add mod topLvl modCrop">
          <ac:chgData name="Isabel Pérez" userId="7240b2aa-fad0-48cb-8a99-149ceb2b88ac" providerId="ADAL" clId="{0211ACA3-B918-49F1-9581-EEB2D649F235}" dt="2023-04-03T12:10:04.253" v="3864" actId="164"/>
          <ac:picMkLst>
            <pc:docMk/>
            <pc:sldMk cId="0" sldId="261"/>
            <ac:picMk id="11" creationId="{A2BA5110-2A38-7046-FFDE-87B839822FB4}"/>
          </ac:picMkLst>
        </pc:picChg>
        <pc:picChg chg="add mod topLvl">
          <ac:chgData name="Isabel Pérez" userId="7240b2aa-fad0-48cb-8a99-149ceb2b88ac" providerId="ADAL" clId="{0211ACA3-B918-49F1-9581-EEB2D649F235}" dt="2023-04-03T12:10:04.253" v="3864" actId="164"/>
          <ac:picMkLst>
            <pc:docMk/>
            <pc:sldMk cId="0" sldId="261"/>
            <ac:picMk id="14" creationId="{2D3EB669-BDA5-E59B-10CA-1D2022A21124}"/>
          </ac:picMkLst>
        </pc:picChg>
        <pc:picChg chg="del">
          <ac:chgData name="Isabel Pérez" userId="7240b2aa-fad0-48cb-8a99-149ceb2b88ac" providerId="ADAL" clId="{0211ACA3-B918-49F1-9581-EEB2D649F235}" dt="2023-03-31T08:37:36.890" v="2" actId="478"/>
          <ac:picMkLst>
            <pc:docMk/>
            <pc:sldMk cId="0" sldId="261"/>
            <ac:picMk id="1032" creationId="{095FFA4C-8337-4D94-8A48-E5428F3902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472BA49-DE49-484A-BB92-35A74A6DE3CF}" type="datetimeFigureOut">
              <a:rPr lang="es-ES" smtClean="0"/>
              <a:t>03/04/2023</a:t>
            </a:fld>
            <a:endParaRPr lang="es-ES"/>
          </a:p>
        </p:txBody>
      </p:sp>
      <p:sp>
        <p:nvSpPr>
          <p:cNvPr id="4" name="Marcador de imagen de diapositiva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BFD97DE-A97C-43AC-906F-6326D8428778}" type="slidenum">
              <a:rPr lang="es-ES" smtClean="0"/>
              <a:t>‹Nº›</a:t>
            </a:fld>
            <a:endParaRPr lang="es-ES"/>
          </a:p>
        </p:txBody>
      </p:sp>
    </p:spTree>
    <p:extLst>
      <p:ext uri="{BB962C8B-B14F-4D97-AF65-F5344CB8AC3E}">
        <p14:creationId xmlns:p14="http://schemas.microsoft.com/office/powerpoint/2010/main" val="16660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FD97DE-A97C-43AC-906F-6326D8428778}" type="slidenum">
              <a:rPr lang="es-ES" smtClean="0"/>
              <a:t>1</a:t>
            </a:fld>
            <a:endParaRPr lang="es-ES"/>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0"/>
            <a:ext cx="1543050" cy="8452203"/>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342900" y="396700"/>
            <a:ext cx="4514850" cy="845220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3/4/2023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C1EE59A-67DF-4ABC-A904-2040D886B9A7}" type="datetimeFigureOut">
              <a:rPr lang="ca-ES" smtClean="0"/>
              <a:pPr/>
              <a:t>3/4/2023</a:t>
            </a:fld>
            <a:endParaRPr lang="ca-ES"/>
          </a:p>
        </p:txBody>
      </p:sp>
      <p:sp>
        <p:nvSpPr>
          <p:cNvPr id="5" name="4 Marcador de pie de página"/>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7519C0A-F23F-4A1A-87A3-2F37C2C7DC7A}"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emf"/><Relationship Id="rId3" Type="http://schemas.openxmlformats.org/officeDocument/2006/relationships/hyperlink" Target="mailto:isabel.perez@ciberisciii.es" TargetMode="External"/><Relationship Id="rId7" Type="http://schemas.openxmlformats.org/officeDocument/2006/relationships/image" Target="../media/image2.jpg"/><Relationship Id="rId12"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emf"/><Relationship Id="rId5" Type="http://schemas.openxmlformats.org/officeDocument/2006/relationships/hyperlink" Target="https://www.ciberisciii.es/en" TargetMode="External"/><Relationship Id="rId10" Type="http://schemas.openxmlformats.org/officeDocument/2006/relationships/image" Target="../media/image5.emf"/><Relationship Id="rId4" Type="http://schemas.openxmlformats.org/officeDocument/2006/relationships/hyperlink" Target="mailto:otc@ciberisciii.es"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141989" y="848544"/>
            <a:ext cx="6521432" cy="1036280"/>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066458" y="1880917"/>
            <a:ext cx="3596963" cy="2410408"/>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63A3"/>
              </a:solidFill>
            </a:endParaRPr>
          </a:p>
        </p:txBody>
      </p:sp>
      <p:sp>
        <p:nvSpPr>
          <p:cNvPr id="31" name="Pentagon 30"/>
          <p:cNvSpPr/>
          <p:nvPr/>
        </p:nvSpPr>
        <p:spPr>
          <a:xfrm>
            <a:off x="147682" y="1880916"/>
            <a:ext cx="3260932" cy="2417687"/>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111859" y="863532"/>
            <a:ext cx="649655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b="1" i="1" cap="all" dirty="0">
                <a:solidFill>
                  <a:schemeClr val="bg1"/>
                </a:solidFill>
              </a:rPr>
              <a:t>METHOD FOR THE DIAGNOSIS OR PROGNOSIS OF HUNTINGTON DISEASE</a:t>
            </a:r>
            <a:endParaRPr lang="en-US" sz="1400" b="1" dirty="0">
              <a:solidFill>
                <a:schemeClr val="bg1"/>
              </a:solidFill>
              <a:latin typeface="Calibri" pitchFamily="34" charset="0"/>
              <a:ea typeface="Times New Roman" pitchFamily="18" charset="0"/>
              <a:cs typeface="GillSansMT-Bold"/>
            </a:endParaRPr>
          </a:p>
        </p:txBody>
      </p:sp>
      <p:sp>
        <p:nvSpPr>
          <p:cNvPr id="18" name="17 CuadroTexto"/>
          <p:cNvSpPr txBox="1"/>
          <p:nvPr/>
        </p:nvSpPr>
        <p:spPr>
          <a:xfrm>
            <a:off x="210459" y="1960018"/>
            <a:ext cx="3052980" cy="2369880"/>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Need</a:t>
            </a:r>
          </a:p>
          <a:p>
            <a:pPr algn="just"/>
            <a:endParaRPr lang="en-US" sz="600" dirty="0">
              <a:solidFill>
                <a:srgbClr val="005888"/>
              </a:solidFill>
              <a:latin typeface="Calibri" pitchFamily="34" charset="0"/>
              <a:cs typeface="Arial" pitchFamily="34" charset="0"/>
            </a:endParaRPr>
          </a:p>
          <a:p>
            <a:pPr algn="just"/>
            <a:r>
              <a:rPr lang="en-GB" sz="1000" dirty="0">
                <a:solidFill>
                  <a:srgbClr val="005888"/>
                </a:solidFill>
                <a:latin typeface="Calibri" pitchFamily="34" charset="0"/>
                <a:cs typeface="Arial" pitchFamily="34" charset="0"/>
              </a:rPr>
              <a:t>HD is a dominantly inherited neurodegenerative disorder caused by a mutant Huntington gene. Diagnosis of HD is determined by genetic testing but clinical stage and age of onset must be defined by its symptoms. Diverse disease landmarks precede the onset and define the premanifest stage (P-HD). The plasma neurofilament light chain (</a:t>
            </a:r>
            <a:r>
              <a:rPr lang="en-GB" sz="1000" dirty="0" err="1">
                <a:solidFill>
                  <a:srgbClr val="005888"/>
                </a:solidFill>
                <a:latin typeface="Calibri" pitchFamily="34" charset="0"/>
                <a:cs typeface="Arial" pitchFamily="34" charset="0"/>
              </a:rPr>
              <a:t>NfL</a:t>
            </a:r>
            <a:r>
              <a:rPr lang="en-GB" sz="1000" dirty="0">
                <a:solidFill>
                  <a:srgbClr val="005888"/>
                </a:solidFill>
                <a:latin typeface="Calibri" pitchFamily="34" charset="0"/>
                <a:cs typeface="Arial" pitchFamily="34" charset="0"/>
              </a:rPr>
              <a:t>) has high prognostic value but it is not disease specific. Small RNAs (sRNAs) may have a role in HD pathogenesis, being responsible for transcriptomic deregulation occurring during the disease. Understanding sRNA expression dynamics should provide clues about its role in P-HD and about the progression of the disease.</a:t>
            </a:r>
          </a:p>
        </p:txBody>
      </p:sp>
      <p:sp>
        <p:nvSpPr>
          <p:cNvPr id="27" name="26 CuadroTexto"/>
          <p:cNvSpPr txBox="1"/>
          <p:nvPr/>
        </p:nvSpPr>
        <p:spPr>
          <a:xfrm>
            <a:off x="3405926" y="1968432"/>
            <a:ext cx="3260932" cy="2215991"/>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Solution</a:t>
            </a:r>
          </a:p>
          <a:p>
            <a:endParaRPr lang="en-US" sz="600" b="1" dirty="0">
              <a:solidFill>
                <a:srgbClr val="005888"/>
              </a:solidFill>
              <a:latin typeface="Calibri" pitchFamily="34" charset="0"/>
              <a:cs typeface="Arial" pitchFamily="34" charset="0"/>
            </a:endParaRPr>
          </a:p>
          <a:p>
            <a:pPr algn="just"/>
            <a:r>
              <a:rPr lang="en-GB" sz="1000" dirty="0">
                <a:solidFill>
                  <a:srgbClr val="005888"/>
                </a:solidFill>
                <a:latin typeface="Calibri" pitchFamily="34" charset="0"/>
                <a:cs typeface="Arial" pitchFamily="34" charset="0"/>
              </a:rPr>
              <a:t>We have patented P-HD specific biomarkers sensitive enough to stratify patients and/or to monitor changes prior to clinical decision.</a:t>
            </a:r>
          </a:p>
          <a:p>
            <a:pPr algn="just"/>
            <a:r>
              <a:rPr lang="en-GB" sz="1000" dirty="0">
                <a:solidFill>
                  <a:srgbClr val="005888"/>
                </a:solidFill>
                <a:latin typeface="Calibri" pitchFamily="34" charset="0"/>
                <a:cs typeface="Arial" pitchFamily="34" charset="0"/>
              </a:rPr>
              <a:t>The extracellular sRNAs transcriptome from plasma was explored in healthy volunteers’ samples and in HD patients, for the last, either using an enriched plasma subfraction of extracellular vesicles or not.</a:t>
            </a:r>
          </a:p>
          <a:p>
            <a:pPr algn="just"/>
            <a:r>
              <a:rPr lang="en-GB" sz="1000" dirty="0">
                <a:solidFill>
                  <a:srgbClr val="005888"/>
                </a:solidFill>
                <a:latin typeface="Calibri" pitchFamily="34" charset="0"/>
                <a:cs typeface="Arial" pitchFamily="34" charset="0"/>
              </a:rPr>
              <a:t>The inventors observed that most extracellular sRNAs are downregulated in HD and that early deregulation of specific extracellular sRNAs correlate with premanifest alterations. They have identified specific extracellular sRNAs with great diagnostic accuracy at premanifest stages.</a:t>
            </a:r>
            <a:endParaRPr lang="en-US" sz="1000" dirty="0">
              <a:solidFill>
                <a:srgbClr val="005888"/>
              </a:solidFill>
              <a:latin typeface="Calibri" pitchFamily="34" charset="0"/>
              <a:cs typeface="Arial" pitchFamily="34" charset="0"/>
            </a:endParaRPr>
          </a:p>
        </p:txBody>
      </p:sp>
      <p:sp>
        <p:nvSpPr>
          <p:cNvPr id="34" name="17 CuadroTexto"/>
          <p:cNvSpPr txBox="1"/>
          <p:nvPr/>
        </p:nvSpPr>
        <p:spPr>
          <a:xfrm>
            <a:off x="159274" y="4528973"/>
            <a:ext cx="3568221" cy="2754600"/>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Innovative Aspects</a:t>
            </a:r>
          </a:p>
          <a:p>
            <a:endParaRPr lang="en-US" sz="600" b="1" dirty="0">
              <a:solidFill>
                <a:srgbClr val="005888"/>
              </a:solidFill>
              <a:latin typeface="Calibri" pitchFamily="34" charset="0"/>
              <a:cs typeface="Arial" pitchFamily="34" charset="0"/>
            </a:endParaRPr>
          </a:p>
          <a:p>
            <a:pPr marL="171450" indent="-171450" algn="just">
              <a:spcAft>
                <a:spcPts val="600"/>
              </a:spcAft>
              <a:buFont typeface="Arial" panose="020B0604020202020204" pitchFamily="34" charset="0"/>
              <a:buChar char="•"/>
            </a:pPr>
            <a:r>
              <a:rPr lang="en-GB" sz="900" dirty="0">
                <a:solidFill>
                  <a:srgbClr val="005888"/>
                </a:solidFill>
                <a:latin typeface="Calibri" pitchFamily="34" charset="0"/>
                <a:cs typeface="Arial" pitchFamily="34" charset="0"/>
              </a:rPr>
              <a:t>Eight RNA sequences have been analysed both individually and in combination, showing statistical value to discriminate between P-HD and control samples.</a:t>
            </a:r>
          </a:p>
          <a:p>
            <a:pPr marL="171450" indent="-171450" algn="just">
              <a:spcAft>
                <a:spcPts val="600"/>
              </a:spcAft>
              <a:buFont typeface="Arial" panose="020B0604020202020204" pitchFamily="34" charset="0"/>
              <a:buChar char="•"/>
            </a:pPr>
            <a:r>
              <a:rPr lang="en-GB" sz="900" dirty="0">
                <a:solidFill>
                  <a:srgbClr val="005888"/>
                </a:solidFill>
                <a:latin typeface="Calibri" pitchFamily="34" charset="0"/>
                <a:cs typeface="Arial" pitchFamily="34" charset="0"/>
              </a:rPr>
              <a:t>Best statistical results achieved were of AUC 0,943 and p-value 0,0001 for the combination of the biomarkers with </a:t>
            </a:r>
            <a:r>
              <a:rPr lang="en-GB" sz="900" dirty="0" err="1">
                <a:solidFill>
                  <a:srgbClr val="005888"/>
                </a:solidFill>
                <a:latin typeface="Calibri" pitchFamily="34" charset="0"/>
                <a:cs typeface="Arial" pitchFamily="34" charset="0"/>
              </a:rPr>
              <a:t>NfL</a:t>
            </a:r>
            <a:r>
              <a:rPr lang="en-GB" sz="900" dirty="0">
                <a:solidFill>
                  <a:srgbClr val="005888"/>
                </a:solidFill>
                <a:latin typeface="Calibri" pitchFamily="34" charset="0"/>
                <a:cs typeface="Arial" pitchFamily="34" charset="0"/>
              </a:rPr>
              <a:t>.</a:t>
            </a:r>
          </a:p>
          <a:p>
            <a:pPr marL="171450" indent="-171450" algn="just">
              <a:spcAft>
                <a:spcPts val="600"/>
              </a:spcAft>
              <a:buFont typeface="Arial" panose="020B0604020202020204" pitchFamily="34" charset="0"/>
              <a:buChar char="•"/>
            </a:pPr>
            <a:r>
              <a:rPr lang="en-US" sz="900" dirty="0">
                <a:solidFill>
                  <a:srgbClr val="005888"/>
                </a:solidFill>
                <a:latin typeface="Calibri" pitchFamily="34" charset="0"/>
                <a:cs typeface="Arial" pitchFamily="34" charset="0"/>
              </a:rPr>
              <a:t>The sequences showing higher relevant results both individually or in combination with other biomarkers are tRNAs fragments that comprises the 5’ end of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Glu</a:t>
            </a:r>
            <a:r>
              <a:rPr lang="en-US" sz="900" baseline="30000" dirty="0">
                <a:solidFill>
                  <a:srgbClr val="005888"/>
                </a:solidFill>
                <a:latin typeface="Calibri" pitchFamily="34" charset="0"/>
                <a:cs typeface="Arial" pitchFamily="34" charset="0"/>
              </a:rPr>
              <a:t>/CTC </a:t>
            </a:r>
            <a:r>
              <a:rPr lang="en-US" sz="900" dirty="0">
                <a:solidFill>
                  <a:srgbClr val="005888"/>
                </a:solidFill>
                <a:latin typeface="Calibri" pitchFamily="34" charset="0"/>
                <a:cs typeface="Arial" pitchFamily="34" charset="0"/>
              </a:rPr>
              <a:t>and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Gly</a:t>
            </a:r>
            <a:r>
              <a:rPr lang="en-US" sz="900" baseline="30000" dirty="0">
                <a:solidFill>
                  <a:srgbClr val="005888"/>
                </a:solidFill>
                <a:latin typeface="Calibri" pitchFamily="34" charset="0"/>
                <a:cs typeface="Arial" pitchFamily="34" charset="0"/>
              </a:rPr>
              <a:t>/GCC </a:t>
            </a:r>
          </a:p>
          <a:p>
            <a:pPr marL="171450" indent="-171450" algn="just">
              <a:spcAft>
                <a:spcPts val="600"/>
              </a:spcAft>
              <a:buFont typeface="Arial" panose="020B0604020202020204" pitchFamily="34" charset="0"/>
              <a:buChar char="•"/>
            </a:pPr>
            <a:r>
              <a:rPr lang="en-US" sz="900" dirty="0">
                <a:solidFill>
                  <a:srgbClr val="005888"/>
                </a:solidFill>
                <a:latin typeface="Calibri" pitchFamily="34" charset="0"/>
                <a:cs typeface="Arial" pitchFamily="34" charset="0"/>
              </a:rPr>
              <a:t>The </a:t>
            </a:r>
            <a:r>
              <a:rPr lang="en-US" sz="900" i="1" dirty="0">
                <a:solidFill>
                  <a:srgbClr val="005888"/>
                </a:solidFill>
                <a:latin typeface="Calibri" pitchFamily="34" charset="0"/>
                <a:cs typeface="Arial" pitchFamily="34" charset="0"/>
              </a:rPr>
              <a:t>in vitro </a:t>
            </a:r>
            <a:r>
              <a:rPr lang="en-US" sz="900" dirty="0">
                <a:solidFill>
                  <a:srgbClr val="005888"/>
                </a:solidFill>
                <a:latin typeface="Calibri" pitchFamily="34" charset="0"/>
                <a:cs typeface="Arial" pitchFamily="34" charset="0"/>
              </a:rPr>
              <a:t>method involves assessing the level of expression of a tRNA fragment that comprises the 5’ end of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Glu</a:t>
            </a:r>
            <a:r>
              <a:rPr lang="en-US" sz="900" baseline="30000" dirty="0">
                <a:solidFill>
                  <a:srgbClr val="005888"/>
                </a:solidFill>
                <a:latin typeface="Calibri" pitchFamily="34" charset="0"/>
                <a:cs typeface="Arial" pitchFamily="34" charset="0"/>
              </a:rPr>
              <a:t>/CTC </a:t>
            </a:r>
            <a:r>
              <a:rPr lang="en-US" sz="900" dirty="0">
                <a:solidFill>
                  <a:srgbClr val="005888"/>
                </a:solidFill>
                <a:latin typeface="Calibri" pitchFamily="34" charset="0"/>
                <a:cs typeface="Arial" pitchFamily="34" charset="0"/>
              </a:rPr>
              <a:t>and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Gly</a:t>
            </a:r>
            <a:r>
              <a:rPr lang="en-US" sz="900" baseline="30000" dirty="0">
                <a:solidFill>
                  <a:srgbClr val="005888"/>
                </a:solidFill>
                <a:latin typeface="Calibri" pitchFamily="34" charset="0"/>
                <a:cs typeface="Arial" pitchFamily="34" charset="0"/>
              </a:rPr>
              <a:t>/GCC  </a:t>
            </a:r>
            <a:r>
              <a:rPr lang="en-US" sz="900" dirty="0">
                <a:solidFill>
                  <a:srgbClr val="005888"/>
                </a:solidFill>
                <a:latin typeface="Calibri" pitchFamily="34" charset="0"/>
                <a:cs typeface="Arial" pitchFamily="34" charset="0"/>
              </a:rPr>
              <a:t>or the use of a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Glu</a:t>
            </a:r>
            <a:r>
              <a:rPr lang="en-US" sz="900" baseline="30000" dirty="0">
                <a:solidFill>
                  <a:srgbClr val="005888"/>
                </a:solidFill>
                <a:latin typeface="Calibri" pitchFamily="34" charset="0"/>
                <a:cs typeface="Arial" pitchFamily="34" charset="0"/>
              </a:rPr>
              <a:t>/CTC </a:t>
            </a:r>
            <a:r>
              <a:rPr lang="en-US" sz="900" dirty="0">
                <a:solidFill>
                  <a:srgbClr val="005888"/>
                </a:solidFill>
                <a:latin typeface="Calibri" pitchFamily="34" charset="0"/>
                <a:cs typeface="Arial" pitchFamily="34" charset="0"/>
              </a:rPr>
              <a:t>and </a:t>
            </a:r>
            <a:r>
              <a:rPr lang="en-US" sz="900" dirty="0" err="1">
                <a:solidFill>
                  <a:srgbClr val="005888"/>
                </a:solidFill>
                <a:latin typeface="Calibri" pitchFamily="34" charset="0"/>
                <a:cs typeface="Arial" pitchFamily="34" charset="0"/>
              </a:rPr>
              <a:t>tRNA</a:t>
            </a:r>
            <a:r>
              <a:rPr lang="en-US" sz="900" baseline="30000" dirty="0" err="1">
                <a:solidFill>
                  <a:srgbClr val="005888"/>
                </a:solidFill>
                <a:latin typeface="Calibri" pitchFamily="34" charset="0"/>
                <a:cs typeface="Arial" pitchFamily="34" charset="0"/>
              </a:rPr>
              <a:t>Gly</a:t>
            </a:r>
            <a:r>
              <a:rPr lang="en-US" sz="900" baseline="30000" dirty="0">
                <a:solidFill>
                  <a:srgbClr val="005888"/>
                </a:solidFill>
                <a:latin typeface="Calibri" pitchFamily="34" charset="0"/>
                <a:cs typeface="Arial" pitchFamily="34" charset="0"/>
              </a:rPr>
              <a:t>/GCC</a:t>
            </a:r>
            <a:r>
              <a:rPr lang="en-US" sz="900" dirty="0">
                <a:solidFill>
                  <a:srgbClr val="005888"/>
                </a:solidFill>
                <a:latin typeface="Calibri" pitchFamily="34" charset="0"/>
                <a:cs typeface="Arial" pitchFamily="34" charset="0"/>
              </a:rPr>
              <a:t> or of a kit comprising reagents for the detection of these tRNAs. </a:t>
            </a:r>
          </a:p>
          <a:p>
            <a:pPr marL="171450" indent="-171450" algn="just">
              <a:spcAft>
                <a:spcPts val="600"/>
              </a:spcAft>
              <a:buFont typeface="Arial" panose="020B0604020202020204" pitchFamily="34" charset="0"/>
              <a:buChar char="•"/>
            </a:pPr>
            <a:r>
              <a:rPr lang="en-US" sz="900" dirty="0">
                <a:solidFill>
                  <a:srgbClr val="005888"/>
                </a:solidFill>
                <a:latin typeface="Calibri" pitchFamily="34" charset="0"/>
                <a:cs typeface="Arial" pitchFamily="34" charset="0"/>
              </a:rPr>
              <a:t>After processing the expression level values, a risk score is obtained, which when differing from the reference value is an indicative that the subject is suffering from HD or has a poor prognosis.  </a:t>
            </a:r>
          </a:p>
        </p:txBody>
      </p:sp>
      <p:sp>
        <p:nvSpPr>
          <p:cNvPr id="35" name="17 CuadroTexto"/>
          <p:cNvSpPr txBox="1"/>
          <p:nvPr/>
        </p:nvSpPr>
        <p:spPr>
          <a:xfrm>
            <a:off x="264844" y="8221404"/>
            <a:ext cx="6271895" cy="276999"/>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1200" b="1" dirty="0">
                <a:solidFill>
                  <a:srgbClr val="005888"/>
                </a:solidFill>
                <a:latin typeface="Calibri" pitchFamily="34" charset="0"/>
                <a:cs typeface="Arial" pitchFamily="34" charset="0"/>
              </a:rPr>
              <a:t>Stage of Development:    TRL 3. </a:t>
            </a:r>
            <a:r>
              <a:rPr lang="en-GB" sz="1050" dirty="0">
                <a:solidFill>
                  <a:srgbClr val="005888"/>
                </a:solidFill>
              </a:rPr>
              <a:t>Proof of concept.</a:t>
            </a:r>
          </a:p>
        </p:txBody>
      </p:sp>
      <p:sp>
        <p:nvSpPr>
          <p:cNvPr id="46" name="17 CuadroTexto"/>
          <p:cNvSpPr txBox="1"/>
          <p:nvPr/>
        </p:nvSpPr>
        <p:spPr bwMode="blackWhite">
          <a:xfrm>
            <a:off x="324291" y="7618457"/>
            <a:ext cx="3034972" cy="430887"/>
          </a:xfrm>
          <a:prstGeom prst="rect">
            <a:avLst/>
          </a:prstGeom>
          <a:solidFill>
            <a:schemeClr val="accent1">
              <a:lumMod val="20000"/>
              <a:lumOff val="80000"/>
            </a:schemeClr>
          </a:solidFill>
          <a:ln>
            <a:solidFill>
              <a:srgbClr val="00658F"/>
            </a:solidFill>
          </a:ln>
        </p:spPr>
        <p:txBody>
          <a:bodyPr wrap="square" rtlCol="0">
            <a:spAutoFit/>
          </a:bodyPr>
          <a:lstStyle/>
          <a:p>
            <a:pPr lvl="0"/>
            <a:r>
              <a:rPr lang="en-US" sz="1200" b="1" dirty="0">
                <a:solidFill>
                  <a:srgbClr val="005888"/>
                </a:solidFill>
                <a:latin typeface="Calibri" pitchFamily="34" charset="0"/>
                <a:cs typeface="Arial" pitchFamily="34" charset="0"/>
              </a:rPr>
              <a:t>Intellectual Property:</a:t>
            </a:r>
          </a:p>
          <a:p>
            <a:pPr lvl="0" algn="just"/>
            <a:r>
              <a:rPr lang="es-ES" sz="1000" dirty="0" err="1">
                <a:solidFill>
                  <a:srgbClr val="005888"/>
                </a:solidFill>
                <a:latin typeface="Calibri" pitchFamily="34" charset="0"/>
                <a:cs typeface="Arial" pitchFamily="34" charset="0"/>
              </a:rPr>
              <a:t>Spanish</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patent</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application</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filed</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February</a:t>
            </a:r>
            <a:r>
              <a:rPr lang="es-ES" sz="1000" dirty="0">
                <a:solidFill>
                  <a:srgbClr val="005888"/>
                </a:solidFill>
                <a:latin typeface="Calibri" pitchFamily="34" charset="0"/>
                <a:cs typeface="Arial" pitchFamily="34" charset="0"/>
              </a:rPr>
              <a:t>, 23</a:t>
            </a:r>
            <a:r>
              <a:rPr lang="es-ES" sz="1000" baseline="30000" dirty="0">
                <a:solidFill>
                  <a:srgbClr val="005888"/>
                </a:solidFill>
                <a:latin typeface="Calibri" pitchFamily="34" charset="0"/>
                <a:cs typeface="Arial" pitchFamily="34" charset="0"/>
              </a:rPr>
              <a:t>rd</a:t>
            </a:r>
            <a:r>
              <a:rPr lang="es-ES" sz="1000" dirty="0">
                <a:solidFill>
                  <a:srgbClr val="005888"/>
                </a:solidFill>
                <a:latin typeface="Calibri" pitchFamily="34" charset="0"/>
                <a:cs typeface="Arial" pitchFamily="34" charset="0"/>
              </a:rPr>
              <a:t> 2023) </a:t>
            </a:r>
          </a:p>
        </p:txBody>
      </p:sp>
      <p:sp>
        <p:nvSpPr>
          <p:cNvPr id="47" name="17 CuadroTexto"/>
          <p:cNvSpPr txBox="1"/>
          <p:nvPr/>
        </p:nvSpPr>
        <p:spPr>
          <a:xfrm>
            <a:off x="4707199" y="8952517"/>
            <a:ext cx="1676400" cy="276999"/>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Contact details</a:t>
            </a:r>
          </a:p>
        </p:txBody>
      </p:sp>
      <p:sp>
        <p:nvSpPr>
          <p:cNvPr id="54" name="28 Rectángulo"/>
          <p:cNvSpPr/>
          <p:nvPr/>
        </p:nvSpPr>
        <p:spPr>
          <a:xfrm>
            <a:off x="143223" y="4396528"/>
            <a:ext cx="6521432" cy="5416399"/>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28 Rectángulo"/>
          <p:cNvSpPr/>
          <p:nvPr/>
        </p:nvSpPr>
        <p:spPr>
          <a:xfrm>
            <a:off x="181787" y="8664485"/>
            <a:ext cx="6489844" cy="27699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151950" y="1181310"/>
            <a:ext cx="6346105" cy="553998"/>
          </a:xfrm>
          <a:prstGeom prst="rect">
            <a:avLst/>
          </a:prstGeom>
          <a:solidFill>
            <a:srgbClr val="005888"/>
          </a:solidFill>
        </p:spPr>
        <p:txBody>
          <a:bodyPr wrap="square" rtlCol="0">
            <a:spAutoFit/>
          </a:bodyPr>
          <a:lstStyle/>
          <a:p>
            <a:pPr algn="ctr"/>
            <a:r>
              <a:rPr lang="en-US" sz="1000" b="1" dirty="0">
                <a:solidFill>
                  <a:schemeClr val="bg1"/>
                </a:solidFill>
              </a:rPr>
              <a:t>A research group from CIBER, </a:t>
            </a:r>
            <a:r>
              <a:rPr lang="en-US" sz="1000" b="1" dirty="0" err="1">
                <a:solidFill>
                  <a:schemeClr val="bg1"/>
                </a:solidFill>
              </a:rPr>
              <a:t>Universitat</a:t>
            </a:r>
            <a:r>
              <a:rPr lang="en-US" sz="1000" b="1" dirty="0">
                <a:solidFill>
                  <a:schemeClr val="bg1"/>
                </a:solidFill>
              </a:rPr>
              <a:t> de Barcelona and </a:t>
            </a:r>
            <a:r>
              <a:rPr lang="en-US" sz="1000" b="1" dirty="0" err="1">
                <a:solidFill>
                  <a:schemeClr val="bg1"/>
                </a:solidFill>
              </a:rPr>
              <a:t>Fundació</a:t>
            </a:r>
            <a:r>
              <a:rPr lang="en-US" sz="1000" b="1" dirty="0">
                <a:solidFill>
                  <a:schemeClr val="bg1"/>
                </a:solidFill>
              </a:rPr>
              <a:t> </a:t>
            </a:r>
            <a:r>
              <a:rPr lang="en-US" sz="1000" b="1" dirty="0" err="1">
                <a:solidFill>
                  <a:schemeClr val="bg1"/>
                </a:solidFill>
              </a:rPr>
              <a:t>Institut</a:t>
            </a:r>
            <a:r>
              <a:rPr lang="en-US" sz="1000" b="1" dirty="0">
                <a:solidFill>
                  <a:schemeClr val="bg1"/>
                </a:solidFill>
              </a:rPr>
              <a:t> de </a:t>
            </a:r>
            <a:r>
              <a:rPr lang="en-US" sz="1000" b="1" dirty="0" err="1">
                <a:solidFill>
                  <a:schemeClr val="bg1"/>
                </a:solidFill>
              </a:rPr>
              <a:t>Recerca</a:t>
            </a:r>
            <a:r>
              <a:rPr lang="en-US" sz="1000" b="1" dirty="0">
                <a:solidFill>
                  <a:schemeClr val="bg1"/>
                </a:solidFill>
              </a:rPr>
              <a:t> de </a:t>
            </a:r>
            <a:r>
              <a:rPr lang="en-US" sz="1000" b="1" dirty="0" err="1">
                <a:solidFill>
                  <a:schemeClr val="bg1"/>
                </a:solidFill>
              </a:rPr>
              <a:t>l’Hospital</a:t>
            </a:r>
            <a:r>
              <a:rPr lang="en-US" sz="1000" b="1" dirty="0">
                <a:solidFill>
                  <a:schemeClr val="bg1"/>
                </a:solidFill>
              </a:rPr>
              <a:t> de la Santa Creu I Sant Pau has developed an </a:t>
            </a:r>
            <a:r>
              <a:rPr lang="en-US" sz="1000" b="1" i="1" dirty="0">
                <a:solidFill>
                  <a:schemeClr val="bg1"/>
                </a:solidFill>
              </a:rPr>
              <a:t>in vitro </a:t>
            </a:r>
            <a:r>
              <a:rPr lang="en-GB" sz="1000" b="1" dirty="0">
                <a:solidFill>
                  <a:schemeClr val="bg1"/>
                </a:solidFill>
              </a:rPr>
              <a:t>method for the diagnosis or prognosis of Huntington’s disease (HD) preferably for the early diagnosis or prognosis of HD.</a:t>
            </a:r>
            <a:endParaRPr lang="es-ES" sz="1000" b="1" dirty="0">
              <a:solidFill>
                <a:schemeClr val="bg1"/>
              </a:solidFill>
            </a:endParaRPr>
          </a:p>
        </p:txBody>
      </p:sp>
      <p:sp>
        <p:nvSpPr>
          <p:cNvPr id="28" name="13 CuadroTexto"/>
          <p:cNvSpPr txBox="1"/>
          <p:nvPr/>
        </p:nvSpPr>
        <p:spPr>
          <a:xfrm>
            <a:off x="3964356" y="9149038"/>
            <a:ext cx="2736304" cy="738664"/>
          </a:xfrm>
          <a:prstGeom prst="rect">
            <a:avLst/>
          </a:prstGeom>
          <a:noFill/>
        </p:spPr>
        <p:txBody>
          <a:bodyPr wrap="square" rtlCol="0">
            <a:spAutoFit/>
          </a:bodyPr>
          <a:lstStyle/>
          <a:p>
            <a:pPr algn="ctr"/>
            <a:r>
              <a:rPr lang="es-ES" sz="800" b="1" dirty="0">
                <a:solidFill>
                  <a:srgbClr val="005888"/>
                </a:solidFill>
              </a:rPr>
              <a:t>Centro de Investigación Biomédica en Red </a:t>
            </a:r>
            <a:r>
              <a:rPr lang="ca-ES" sz="800" b="1" i="1" dirty="0">
                <a:solidFill>
                  <a:srgbClr val="005888"/>
                </a:solidFill>
                <a:latin typeface="Calibri" pitchFamily="34" charset="0"/>
                <a:cs typeface="Arial" pitchFamily="34" charset="0"/>
              </a:rPr>
              <a:t>(CIBER)</a:t>
            </a:r>
          </a:p>
          <a:p>
            <a:pPr algn="ctr"/>
            <a:r>
              <a:rPr lang="es-ES" sz="800" dirty="0">
                <a:latin typeface="Calibri" pitchFamily="34" charset="0"/>
                <a:cs typeface="Arial" pitchFamily="34" charset="0"/>
                <a:hlinkClick r:id="rId3"/>
              </a:rPr>
              <a:t>isabel.perez@ciberisciii.es</a:t>
            </a:r>
            <a:endParaRPr lang="es-ES" sz="800" dirty="0">
              <a:latin typeface="Calibri" pitchFamily="34" charset="0"/>
              <a:cs typeface="Arial" pitchFamily="34" charset="0"/>
            </a:endParaRPr>
          </a:p>
          <a:p>
            <a:pPr algn="ctr"/>
            <a:r>
              <a:rPr lang="es-ES" sz="800" dirty="0">
                <a:latin typeface="Calibri" pitchFamily="34" charset="0"/>
                <a:cs typeface="Arial" pitchFamily="34" charset="0"/>
                <a:hlinkClick r:id="rId4"/>
              </a:rPr>
              <a:t>otc@ciberisciii.es</a:t>
            </a:r>
            <a:endParaRPr lang="es-ES" sz="800" dirty="0">
              <a:latin typeface="Calibri" pitchFamily="34" charset="0"/>
              <a:cs typeface="Arial" pitchFamily="34" charset="0"/>
            </a:endParaRPr>
          </a:p>
          <a:p>
            <a:pPr algn="ctr"/>
            <a:r>
              <a:rPr lang="ca-ES" sz="800" dirty="0">
                <a:latin typeface="Calibri" pitchFamily="34" charset="0"/>
                <a:cs typeface="Arial" pitchFamily="34" charset="0"/>
                <a:hlinkClick r:id="rId5"/>
              </a:rPr>
              <a:t>https://www.ciberisciii.es/en</a:t>
            </a:r>
            <a:endParaRPr lang="ca-ES" sz="800" dirty="0">
              <a:latin typeface="Calibri" pitchFamily="34" charset="0"/>
              <a:cs typeface="Arial" pitchFamily="34" charset="0"/>
            </a:endParaRPr>
          </a:p>
          <a:p>
            <a:pPr algn="ctr"/>
            <a:endParaRPr lang="ca-ES" sz="1000" dirty="0">
              <a:latin typeface="Calibri" pitchFamily="34" charset="0"/>
              <a:cs typeface="Arial" pitchFamily="34" charset="0"/>
            </a:endParaRPr>
          </a:p>
        </p:txBody>
      </p:sp>
      <p:sp>
        <p:nvSpPr>
          <p:cNvPr id="30" name="17 CuadroTexto"/>
          <p:cNvSpPr txBox="1"/>
          <p:nvPr/>
        </p:nvSpPr>
        <p:spPr>
          <a:xfrm>
            <a:off x="234634" y="8985448"/>
            <a:ext cx="2404549" cy="707886"/>
          </a:xfrm>
          <a:prstGeom prst="rect">
            <a:avLst/>
          </a:prstGeom>
          <a:noFill/>
          <a:ln>
            <a:noFill/>
          </a:ln>
        </p:spPr>
        <p:txBody>
          <a:bodyPr wrap="square" rtlCol="0">
            <a:spAutoFit/>
          </a:bodyPr>
          <a:lstStyle/>
          <a:p>
            <a:pPr algn="ctr"/>
            <a:r>
              <a:rPr lang="en-US" sz="1200" b="1" dirty="0">
                <a:solidFill>
                  <a:srgbClr val="005888"/>
                </a:solidFill>
                <a:latin typeface="Calibri" pitchFamily="34" charset="0"/>
                <a:cs typeface="Arial" pitchFamily="34" charset="0"/>
              </a:rPr>
              <a:t>Aims</a:t>
            </a:r>
          </a:p>
          <a:p>
            <a:pPr algn="just"/>
            <a:endParaRPr lang="en-US" sz="400" b="1" dirty="0">
              <a:solidFill>
                <a:srgbClr val="005888"/>
              </a:solidFill>
              <a:latin typeface="Calibri" pitchFamily="34" charset="0"/>
              <a:cs typeface="Arial" pitchFamily="34" charset="0"/>
            </a:endParaRPr>
          </a:p>
          <a:p>
            <a:pPr algn="just"/>
            <a:r>
              <a:rPr lang="en-US" sz="800"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5214465" y="18303"/>
            <a:ext cx="155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100" b="1" dirty="0">
                <a:solidFill>
                  <a:srgbClr val="005888"/>
                </a:solidFill>
                <a:latin typeface="Calibri" pitchFamily="34" charset="0"/>
                <a:cs typeface="Arial" pitchFamily="34" charset="0"/>
              </a:rPr>
              <a:t>Technology Offer</a:t>
            </a:r>
          </a:p>
        </p:txBody>
      </p:sp>
      <p:pic>
        <p:nvPicPr>
          <p:cNvPr id="12" name="Imagen 11">
            <a:extLst>
              <a:ext uri="{FF2B5EF4-FFF2-40B4-BE49-F238E27FC236}">
                <a16:creationId xmlns:a16="http://schemas.microsoft.com/office/drawing/2014/main" id="{3E0AB592-E571-EFA4-23E3-18D4A89AC739}"/>
              </a:ext>
            </a:extLst>
          </p:cNvPr>
          <p:cNvPicPr>
            <a:picLocks noChangeAspect="1"/>
          </p:cNvPicPr>
          <p:nvPr/>
        </p:nvPicPr>
        <p:blipFill rotWithShape="1">
          <a:blip r:embed="rId6"/>
          <a:srcRect l="2949" t="13115" r="4571" b="13089"/>
          <a:stretch/>
        </p:blipFill>
        <p:spPr>
          <a:xfrm>
            <a:off x="125431" y="311829"/>
            <a:ext cx="2067589" cy="362610"/>
          </a:xfrm>
          <a:prstGeom prst="rect">
            <a:avLst/>
          </a:prstGeom>
        </p:spPr>
      </p:pic>
      <p:pic>
        <p:nvPicPr>
          <p:cNvPr id="10" name="Imagen 9" descr="Logotipo, nombre de la empresa">
            <a:extLst>
              <a:ext uri="{FF2B5EF4-FFF2-40B4-BE49-F238E27FC236}">
                <a16:creationId xmlns:a16="http://schemas.microsoft.com/office/drawing/2014/main" id="{FD8B4144-2FA3-B7EC-D5FA-0540ECDA1037}"/>
              </a:ext>
            </a:extLst>
          </p:cNvPr>
          <p:cNvPicPr>
            <a:picLocks noChangeAspect="1"/>
          </p:cNvPicPr>
          <p:nvPr/>
        </p:nvPicPr>
        <p:blipFill rotWithShape="1">
          <a:blip r:embed="rId7"/>
          <a:srcRect l="6093" t="11137" r="6326" b="11159"/>
          <a:stretch/>
        </p:blipFill>
        <p:spPr>
          <a:xfrm>
            <a:off x="2711192" y="9172262"/>
            <a:ext cx="1355941" cy="544809"/>
          </a:xfrm>
          <a:prstGeom prst="rect">
            <a:avLst/>
          </a:prstGeom>
        </p:spPr>
      </p:pic>
      <p:pic>
        <p:nvPicPr>
          <p:cNvPr id="2" name="Imagen 1">
            <a:extLst>
              <a:ext uri="{FF2B5EF4-FFF2-40B4-BE49-F238E27FC236}">
                <a16:creationId xmlns:a16="http://schemas.microsoft.com/office/drawing/2014/main" id="{D9C194E4-C388-6FCC-98BD-7224AA019051}"/>
              </a:ext>
            </a:extLst>
          </p:cNvPr>
          <p:cNvPicPr>
            <a:picLocks noChangeAspect="1"/>
          </p:cNvPicPr>
          <p:nvPr/>
        </p:nvPicPr>
        <p:blipFill rotWithShape="1">
          <a:blip r:embed="rId8"/>
          <a:srcRect t="16225" b="16678"/>
          <a:stretch/>
        </p:blipFill>
        <p:spPr>
          <a:xfrm>
            <a:off x="2342675" y="128464"/>
            <a:ext cx="1517905" cy="695955"/>
          </a:xfrm>
          <a:prstGeom prst="rect">
            <a:avLst/>
          </a:prstGeom>
        </p:spPr>
      </p:pic>
      <p:pic>
        <p:nvPicPr>
          <p:cNvPr id="3" name="Imagen 2">
            <a:extLst>
              <a:ext uri="{FF2B5EF4-FFF2-40B4-BE49-F238E27FC236}">
                <a16:creationId xmlns:a16="http://schemas.microsoft.com/office/drawing/2014/main" id="{1164D53B-7BB5-B299-61E7-F21716A0A6E3}"/>
              </a:ext>
            </a:extLst>
          </p:cNvPr>
          <p:cNvPicPr>
            <a:picLocks noChangeAspect="1"/>
          </p:cNvPicPr>
          <p:nvPr/>
        </p:nvPicPr>
        <p:blipFill>
          <a:blip r:embed="rId9"/>
          <a:stretch>
            <a:fillRect/>
          </a:stretch>
        </p:blipFill>
        <p:spPr>
          <a:xfrm>
            <a:off x="4005064" y="314401"/>
            <a:ext cx="1340768" cy="437267"/>
          </a:xfrm>
          <a:prstGeom prst="rect">
            <a:avLst/>
          </a:prstGeom>
        </p:spPr>
      </p:pic>
      <p:grpSp>
        <p:nvGrpSpPr>
          <p:cNvPr id="20" name="Grupo 19">
            <a:extLst>
              <a:ext uri="{FF2B5EF4-FFF2-40B4-BE49-F238E27FC236}">
                <a16:creationId xmlns:a16="http://schemas.microsoft.com/office/drawing/2014/main" id="{74E3CBEF-67DF-747D-0188-2551E9A2BC1B}"/>
              </a:ext>
            </a:extLst>
          </p:cNvPr>
          <p:cNvGrpSpPr/>
          <p:nvPr/>
        </p:nvGrpSpPr>
        <p:grpSpPr>
          <a:xfrm>
            <a:off x="4615779" y="4476988"/>
            <a:ext cx="1189485" cy="1663471"/>
            <a:chOff x="4978090" y="4476988"/>
            <a:chExt cx="1189485" cy="1663471"/>
          </a:xfrm>
        </p:grpSpPr>
        <p:pic>
          <p:nvPicPr>
            <p:cNvPr id="6" name="Imagen 5">
              <a:extLst>
                <a:ext uri="{FF2B5EF4-FFF2-40B4-BE49-F238E27FC236}">
                  <a16:creationId xmlns:a16="http://schemas.microsoft.com/office/drawing/2014/main" id="{1F6FB6FA-26FF-4D65-DED9-68D0E221C351}"/>
                </a:ext>
              </a:extLst>
            </p:cNvPr>
            <p:cNvPicPr>
              <a:picLocks noChangeAspect="1"/>
            </p:cNvPicPr>
            <p:nvPr/>
          </p:nvPicPr>
          <p:blipFill>
            <a:blip r:embed="rId10"/>
            <a:stretch>
              <a:fillRect/>
            </a:stretch>
          </p:blipFill>
          <p:spPr>
            <a:xfrm>
              <a:off x="4978090" y="5335331"/>
              <a:ext cx="1189485" cy="805128"/>
            </a:xfrm>
            <a:prstGeom prst="rect">
              <a:avLst/>
            </a:prstGeom>
          </p:spPr>
        </p:pic>
        <p:pic>
          <p:nvPicPr>
            <p:cNvPr id="8" name="Imagen 7">
              <a:extLst>
                <a:ext uri="{FF2B5EF4-FFF2-40B4-BE49-F238E27FC236}">
                  <a16:creationId xmlns:a16="http://schemas.microsoft.com/office/drawing/2014/main" id="{F17C1608-ECA3-5922-DBFA-72983D803F28}"/>
                </a:ext>
              </a:extLst>
            </p:cNvPr>
            <p:cNvPicPr>
              <a:picLocks noChangeAspect="1"/>
            </p:cNvPicPr>
            <p:nvPr/>
          </p:nvPicPr>
          <p:blipFill rotWithShape="1">
            <a:blip r:embed="rId11"/>
            <a:srcRect l="7332"/>
            <a:stretch/>
          </p:blipFill>
          <p:spPr>
            <a:xfrm>
              <a:off x="4995390" y="4476988"/>
              <a:ext cx="1172185" cy="858343"/>
            </a:xfrm>
            <a:prstGeom prst="rect">
              <a:avLst/>
            </a:prstGeom>
          </p:spPr>
        </p:pic>
      </p:grpSp>
      <p:grpSp>
        <p:nvGrpSpPr>
          <p:cNvPr id="22" name="Grupo 21">
            <a:extLst>
              <a:ext uri="{FF2B5EF4-FFF2-40B4-BE49-F238E27FC236}">
                <a16:creationId xmlns:a16="http://schemas.microsoft.com/office/drawing/2014/main" id="{4820F388-2DB1-79CF-ED05-B66F671E46BE}"/>
              </a:ext>
            </a:extLst>
          </p:cNvPr>
          <p:cNvGrpSpPr/>
          <p:nvPr/>
        </p:nvGrpSpPr>
        <p:grpSpPr>
          <a:xfrm>
            <a:off x="4365104" y="6298674"/>
            <a:ext cx="1449007" cy="1534646"/>
            <a:chOff x="4365104" y="6298674"/>
            <a:chExt cx="1449007" cy="1534646"/>
          </a:xfrm>
        </p:grpSpPr>
        <p:pic>
          <p:nvPicPr>
            <p:cNvPr id="11" name="Imagen 10">
              <a:extLst>
                <a:ext uri="{FF2B5EF4-FFF2-40B4-BE49-F238E27FC236}">
                  <a16:creationId xmlns:a16="http://schemas.microsoft.com/office/drawing/2014/main" id="{A2BA5110-2A38-7046-FFDE-87B839822FB4}"/>
                </a:ext>
              </a:extLst>
            </p:cNvPr>
            <p:cNvPicPr>
              <a:picLocks noChangeAspect="1"/>
            </p:cNvPicPr>
            <p:nvPr/>
          </p:nvPicPr>
          <p:blipFill rotWithShape="1">
            <a:blip r:embed="rId12"/>
            <a:srcRect l="15608"/>
            <a:stretch/>
          </p:blipFill>
          <p:spPr>
            <a:xfrm>
              <a:off x="4581845" y="6298674"/>
              <a:ext cx="1232266" cy="772524"/>
            </a:xfrm>
            <a:prstGeom prst="rect">
              <a:avLst/>
            </a:prstGeom>
          </p:spPr>
        </p:pic>
        <p:pic>
          <p:nvPicPr>
            <p:cNvPr id="14" name="Imagen 13">
              <a:extLst>
                <a:ext uri="{FF2B5EF4-FFF2-40B4-BE49-F238E27FC236}">
                  <a16:creationId xmlns:a16="http://schemas.microsoft.com/office/drawing/2014/main" id="{2D3EB669-BDA5-E59B-10CA-1D2022A21124}"/>
                </a:ext>
              </a:extLst>
            </p:cNvPr>
            <p:cNvPicPr>
              <a:picLocks noChangeAspect="1"/>
            </p:cNvPicPr>
            <p:nvPr/>
          </p:nvPicPr>
          <p:blipFill>
            <a:blip r:embed="rId13"/>
            <a:stretch>
              <a:fillRect/>
            </a:stretch>
          </p:blipFill>
          <p:spPr>
            <a:xfrm>
              <a:off x="4365104" y="7067794"/>
              <a:ext cx="1446929" cy="765526"/>
            </a:xfrm>
            <a:prstGeom prst="rect">
              <a:avLst/>
            </a:prstGeom>
          </p:spPr>
        </p:pic>
      </p:grpSp>
      <p:sp>
        <p:nvSpPr>
          <p:cNvPr id="15" name="CuadroTexto 14">
            <a:extLst>
              <a:ext uri="{FF2B5EF4-FFF2-40B4-BE49-F238E27FC236}">
                <a16:creationId xmlns:a16="http://schemas.microsoft.com/office/drawing/2014/main" id="{F1CC5B91-35CC-52B8-62CA-8A287E9F181C}"/>
              </a:ext>
            </a:extLst>
          </p:cNvPr>
          <p:cNvSpPr txBox="1"/>
          <p:nvPr/>
        </p:nvSpPr>
        <p:spPr>
          <a:xfrm>
            <a:off x="3789041" y="7905328"/>
            <a:ext cx="2819374" cy="246221"/>
          </a:xfrm>
          <a:prstGeom prst="rect">
            <a:avLst/>
          </a:prstGeom>
          <a:noFill/>
        </p:spPr>
        <p:txBody>
          <a:bodyPr wrap="square" rtlCol="0">
            <a:spAutoFit/>
          </a:bodyPr>
          <a:lstStyle/>
          <a:p>
            <a:pPr algn="l"/>
            <a:r>
              <a:rPr lang="es-ES" sz="500" b="0" i="0" u="none" strike="noStrike" baseline="0" dirty="0" err="1">
                <a:latin typeface="TimesNewRoman"/>
              </a:rPr>
              <a:t>Venn</a:t>
            </a:r>
            <a:r>
              <a:rPr lang="es-ES" sz="500" b="0" i="0" u="none" strike="noStrike" baseline="0" dirty="0">
                <a:latin typeface="TimesNewRoman"/>
              </a:rPr>
              <a:t> </a:t>
            </a:r>
            <a:r>
              <a:rPr lang="en-US" sz="500" b="0" i="0" u="none" strike="noStrike" baseline="0" dirty="0">
                <a:latin typeface="TimesNewRoman"/>
              </a:rPr>
              <a:t>Diagram of differentially expressed sRNAs-clusters between P-HD vs control (CTL) and M-HD vs CTL, showing the number of overlapped dysregulated sRNAs-clusters between both </a:t>
            </a:r>
            <a:r>
              <a:rPr lang="es-ES" sz="500" b="0" i="0" u="none" strike="noStrike" baseline="0" dirty="0" err="1">
                <a:latin typeface="TimesNewRoman"/>
              </a:rPr>
              <a:t>comparisons</a:t>
            </a:r>
            <a:r>
              <a:rPr lang="es-ES" sz="500" b="0" i="0" u="none" strike="noStrike" baseline="0" dirty="0">
                <a:latin typeface="TimesNewRoman"/>
              </a:rPr>
              <a:t>.</a:t>
            </a:r>
            <a:endParaRPr lang="es-ES" sz="500" dirty="0"/>
          </a:p>
        </p:txBody>
      </p:sp>
      <p:sp>
        <p:nvSpPr>
          <p:cNvPr id="16" name="CuadroTexto 15">
            <a:extLst>
              <a:ext uri="{FF2B5EF4-FFF2-40B4-BE49-F238E27FC236}">
                <a16:creationId xmlns:a16="http://schemas.microsoft.com/office/drawing/2014/main" id="{31D38145-886B-438D-4D7A-24F816C602D7}"/>
              </a:ext>
            </a:extLst>
          </p:cNvPr>
          <p:cNvSpPr txBox="1"/>
          <p:nvPr/>
        </p:nvSpPr>
        <p:spPr>
          <a:xfrm>
            <a:off x="3921193" y="6094872"/>
            <a:ext cx="2676159" cy="246221"/>
          </a:xfrm>
          <a:prstGeom prst="rect">
            <a:avLst/>
          </a:prstGeom>
          <a:noFill/>
        </p:spPr>
        <p:txBody>
          <a:bodyPr wrap="square" rtlCol="0">
            <a:spAutoFit/>
          </a:bodyPr>
          <a:lstStyle/>
          <a:p>
            <a:r>
              <a:rPr lang="en-US" sz="500" dirty="0">
                <a:latin typeface="TimesNewRoman"/>
              </a:rPr>
              <a:t>Schematic representation of the workflow followed in EV </a:t>
            </a:r>
            <a:r>
              <a:rPr lang="en-US" sz="500" b="0" i="0" u="none" strike="noStrike" baseline="0" dirty="0">
                <a:latin typeface="TimesNewRoman"/>
              </a:rPr>
              <a:t>fraction and Non-EV fraction isolated from P-HD, MHD and control (CTL) plasma. </a:t>
            </a:r>
            <a:endParaRPr lang="es-ES" sz="5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7009</TotalTime>
  <Words>568</Words>
  <Application>Microsoft Office PowerPoint</Application>
  <PresentationFormat>A4 (210 x 297 mm)</PresentationFormat>
  <Paragraphs>32</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TimesNewRoman</vt:lpstr>
      <vt:lpstr>Tema de Office</vt:lpstr>
      <vt:lpstr>Presentación de PowerPoint</vt:lpstr>
    </vt:vector>
  </TitlesOfParts>
  <Company>VHIR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34628090A</dc:creator>
  <cp:lastModifiedBy>Isabel Pérez</cp:lastModifiedBy>
  <cp:revision>442</cp:revision>
  <dcterms:created xsi:type="dcterms:W3CDTF">2013-09-19T00:21:30Z</dcterms:created>
  <dcterms:modified xsi:type="dcterms:W3CDTF">2023-04-03T12:10:40Z</dcterms:modified>
</cp:coreProperties>
</file>