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94660"/>
  </p:normalViewPr>
  <p:slideViewPr>
    <p:cSldViewPr snapToGrid="0">
      <p:cViewPr varScale="1">
        <p:scale>
          <a:sx n="61" d="100"/>
          <a:sy n="61" d="100"/>
        </p:scale>
        <p:origin x="102"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González Lozano" userId="553b5036-6f8e-4e18-82f5-4b6655cb3703" providerId="ADAL" clId="{8CF0623B-000E-4DC3-A8CD-324E767CD63A}"/>
    <pc:docChg chg="delSld">
      <pc:chgData name="Elena González Lozano" userId="553b5036-6f8e-4e18-82f5-4b6655cb3703" providerId="ADAL" clId="{8CF0623B-000E-4DC3-A8CD-324E767CD63A}" dt="2024-04-10T16:40:21.314" v="0" actId="47"/>
      <pc:docMkLst>
        <pc:docMk/>
      </pc:docMkLst>
      <pc:sldChg chg="del">
        <pc:chgData name="Elena González Lozano" userId="553b5036-6f8e-4e18-82f5-4b6655cb3703" providerId="ADAL" clId="{8CF0623B-000E-4DC3-A8CD-324E767CD63A}" dt="2024-04-10T16:40:21.314" v="0" actId="47"/>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C6707-7ADD-4680-82AE-98C688F4B85B}"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4CAB4-28BB-45D4-B35F-8ABBA01B6F3A}" type="slidenum">
              <a:rPr lang="en-GB" smtClean="0"/>
              <a:t>‹#›</a:t>
            </a:fld>
            <a:endParaRPr lang="en-GB"/>
          </a:p>
        </p:txBody>
      </p:sp>
    </p:spTree>
    <p:extLst>
      <p:ext uri="{BB962C8B-B14F-4D97-AF65-F5344CB8AC3E}">
        <p14:creationId xmlns:p14="http://schemas.microsoft.com/office/powerpoint/2010/main" val="403661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RES2401</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D97DE-A97C-43AC-906F-6326D8428778}"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1833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2364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46702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92993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2769"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963084" y="2906714"/>
            <a:ext cx="10363200" cy="1500187"/>
          </a:xfrm>
        </p:spPr>
        <p:txBody>
          <a:bodyPr anchor="b"/>
          <a:lstStyle>
            <a:lvl1pPr marL="0" indent="0">
              <a:buNone/>
              <a:defRPr sz="1385">
                <a:solidFill>
                  <a:schemeClr val="tx1">
                    <a:tint val="75000"/>
                  </a:schemeClr>
                </a:solidFill>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22269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609600" y="1600201"/>
            <a:ext cx="5384800" cy="4525963"/>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6197600" y="1600201"/>
            <a:ext cx="5384800" cy="4525963"/>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91700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609601" y="1535113"/>
            <a:ext cx="5386917" cy="639762"/>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s-ES"/>
              <a:t>Haga clic para modificar el estilo de texto del patrón</a:t>
            </a:r>
          </a:p>
        </p:txBody>
      </p:sp>
      <p:sp>
        <p:nvSpPr>
          <p:cNvPr id="4" name="3 Marcador de contenido"/>
          <p:cNvSpPr>
            <a:spLocks noGrp="1"/>
          </p:cNvSpPr>
          <p:nvPr>
            <p:ph sz="half" idx="2"/>
          </p:nvPr>
        </p:nvSpPr>
        <p:spPr>
          <a:xfrm>
            <a:off x="609601" y="2174875"/>
            <a:ext cx="5386917"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21712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92515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108981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1385" b="1"/>
            </a:lvl1pPr>
          </a:lstStyle>
          <a:p>
            <a:r>
              <a:rPr lang="es-ES"/>
              <a:t>Haga clic para modificar el estilo de título del patrón</a:t>
            </a:r>
            <a:endParaRPr lang="ca-ES"/>
          </a:p>
        </p:txBody>
      </p:sp>
      <p:sp>
        <p:nvSpPr>
          <p:cNvPr id="3" name="2 Marcador de contenido"/>
          <p:cNvSpPr>
            <a:spLocks noGrp="1"/>
          </p:cNvSpPr>
          <p:nvPr>
            <p:ph idx="1"/>
          </p:nvPr>
        </p:nvSpPr>
        <p:spPr>
          <a:xfrm>
            <a:off x="4766733" y="273051"/>
            <a:ext cx="6815668" cy="5853113"/>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2545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385"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ca-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88247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831">
                <a:solidFill>
                  <a:schemeClr val="tx1">
                    <a:tint val="75000"/>
                  </a:schemeClr>
                </a:solidFill>
              </a:defRPr>
            </a:lvl1p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07519C0A-F23F-4A1A-87A3-2F37C2C7DC7A}" type="slidenum">
              <a:rPr lang="ca-ES" smtClean="0"/>
              <a:pPr/>
              <a:t>‹#›</a:t>
            </a:fld>
            <a:endParaRPr lang="ca-ES"/>
          </a:p>
        </p:txBody>
      </p:sp>
    </p:spTree>
    <p:extLst>
      <p:ext uri="{BB962C8B-B14F-4D97-AF65-F5344CB8AC3E}">
        <p14:creationId xmlns:p14="http://schemas.microsoft.com/office/powerpoint/2010/main" val="1207357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33039" rtl="0" eaLnBrk="1" latinLnBrk="0" hangingPunct="1">
        <a:spcBef>
          <a:spcPct val="0"/>
        </a:spcBef>
        <a:buNone/>
        <a:defRPr sz="3046" kern="1200">
          <a:solidFill>
            <a:schemeClr val="tx1"/>
          </a:solidFill>
          <a:latin typeface="+mj-lt"/>
          <a:ea typeface="+mj-ea"/>
          <a:cs typeface="+mj-cs"/>
        </a:defRPr>
      </a:lvl1pPr>
    </p:titleStyle>
    <p:bodyStyle>
      <a:lvl1pPr marL="237390" indent="-237390" algn="l" defTabSz="633039" rtl="0" eaLnBrk="1" latinLnBrk="0" hangingPunct="1">
        <a:spcBef>
          <a:spcPct val="20000"/>
        </a:spcBef>
        <a:buFont typeface="Arial" pitchFamily="34" charset="0"/>
        <a:buChar char="•"/>
        <a:defRPr sz="2215" kern="1200">
          <a:solidFill>
            <a:schemeClr val="tx1"/>
          </a:solidFill>
          <a:latin typeface="+mn-lt"/>
          <a:ea typeface="+mn-ea"/>
          <a:cs typeface="+mn-cs"/>
        </a:defRPr>
      </a:lvl1pPr>
      <a:lvl2pPr marL="514344" indent="-197825" algn="l" defTabSz="633039" rtl="0" eaLnBrk="1" latinLnBrk="0" hangingPunct="1">
        <a:spcBef>
          <a:spcPct val="20000"/>
        </a:spcBef>
        <a:buFont typeface="Arial" pitchFamily="34" charset="0"/>
        <a:buChar char="–"/>
        <a:defRPr sz="1938" kern="1200">
          <a:solidFill>
            <a:schemeClr val="tx1"/>
          </a:solidFill>
          <a:latin typeface="+mn-lt"/>
          <a:ea typeface="+mn-ea"/>
          <a:cs typeface="+mn-cs"/>
        </a:defRPr>
      </a:lvl2pPr>
      <a:lvl3pPr marL="791299" indent="-158260" algn="l" defTabSz="633039" rtl="0" eaLnBrk="1" latinLnBrk="0" hangingPunct="1">
        <a:spcBef>
          <a:spcPct val="20000"/>
        </a:spcBef>
        <a:buFont typeface="Arial" pitchFamily="34" charset="0"/>
        <a:buChar char="•"/>
        <a:defRPr sz="1662" kern="1200">
          <a:solidFill>
            <a:schemeClr val="tx1"/>
          </a:solidFill>
          <a:latin typeface="+mn-lt"/>
          <a:ea typeface="+mn-ea"/>
          <a:cs typeface="+mn-cs"/>
        </a:defRPr>
      </a:lvl3pPr>
      <a:lvl4pPr marL="110781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4pPr>
      <a:lvl5pPr marL="142433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5pPr>
      <a:lvl6pPr marL="174085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6pPr>
      <a:lvl7pPr marL="2057377"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897"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416"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9pPr>
    </p:bodyStyle>
    <p:otherStyle>
      <a:defPPr>
        <a:defRPr lang="ca-E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gonzalez@ciberes.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3826050" y="556157"/>
            <a:ext cx="4513276" cy="909865"/>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prstClr val="white"/>
              </a:solidFill>
              <a:latin typeface="Calibri"/>
            </a:endParaRPr>
          </a:p>
        </p:txBody>
      </p:sp>
      <p:sp>
        <p:nvSpPr>
          <p:cNvPr id="32" name="Rectangle 31"/>
          <p:cNvSpPr/>
          <p:nvPr/>
        </p:nvSpPr>
        <p:spPr>
          <a:xfrm>
            <a:off x="5796890" y="1432313"/>
            <a:ext cx="2552899" cy="1363884"/>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srgbClr val="7C63A3"/>
              </a:solidFill>
              <a:latin typeface="Calibri"/>
            </a:endParaRPr>
          </a:p>
        </p:txBody>
      </p:sp>
      <p:sp>
        <p:nvSpPr>
          <p:cNvPr id="31" name="Pentagon 30"/>
          <p:cNvSpPr/>
          <p:nvPr/>
        </p:nvSpPr>
        <p:spPr>
          <a:xfrm>
            <a:off x="3826050" y="1432313"/>
            <a:ext cx="2269950" cy="1370841"/>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prstClr val="white"/>
              </a:solidFill>
              <a:latin typeface="Calibri"/>
            </a:endParaRPr>
          </a:p>
        </p:txBody>
      </p:sp>
      <p:sp>
        <p:nvSpPr>
          <p:cNvPr id="1025" name="Rectangle 1"/>
          <p:cNvSpPr>
            <a:spLocks noChangeArrowheads="1"/>
          </p:cNvSpPr>
          <p:nvPr/>
        </p:nvSpPr>
        <p:spPr bwMode="auto">
          <a:xfrm>
            <a:off x="3826085" y="662925"/>
            <a:ext cx="4497615" cy="245062"/>
          </a:xfrm>
          <a:prstGeom prst="rect">
            <a:avLst/>
          </a:prstGeom>
          <a:noFill/>
          <a:ln w="9525">
            <a:noFill/>
            <a:miter lim="800000"/>
            <a:headEnd/>
            <a:tailEnd/>
          </a:ln>
          <a:effectLst/>
        </p:spPr>
        <p:txBody>
          <a:bodyPr vert="horz" wrap="square" lIns="63305" tIns="31652" rIns="63305" bIns="31652" numCol="1" anchor="ctr" anchorCtr="0" compatLnSpc="1">
            <a:prstTxWarp prst="textNoShape">
              <a:avLst/>
            </a:prstTxWarp>
            <a:spAutoFit/>
          </a:bodyPr>
          <a:lstStyle/>
          <a:p>
            <a:pPr algn="ctr" defTabSz="633039" fontAlgn="base">
              <a:spcBef>
                <a:spcPct val="0"/>
              </a:spcBef>
              <a:spcAft>
                <a:spcPct val="0"/>
              </a:spcAft>
            </a:pPr>
            <a:r>
              <a:rPr lang="en-US" sz="1177" b="1" i="1" cap="all" dirty="0">
                <a:solidFill>
                  <a:prstClr val="white"/>
                </a:solidFill>
                <a:latin typeface="Calibri"/>
              </a:rPr>
              <a:t>THERAPY FOR INFLAMMATORY LUNG DISEASES</a:t>
            </a:r>
            <a:endParaRPr lang="en-US" sz="1108" b="1" dirty="0">
              <a:solidFill>
                <a:prstClr val="white"/>
              </a:solidFill>
              <a:latin typeface="Calibri" pitchFamily="34" charset="0"/>
              <a:ea typeface="Times New Roman" pitchFamily="18" charset="0"/>
              <a:cs typeface="GillSansMT-Bold"/>
            </a:endParaRPr>
          </a:p>
        </p:txBody>
      </p:sp>
      <p:sp>
        <p:nvSpPr>
          <p:cNvPr id="18" name="17 CuadroTexto"/>
          <p:cNvSpPr txBox="1"/>
          <p:nvPr/>
        </p:nvSpPr>
        <p:spPr>
          <a:xfrm>
            <a:off x="3823992" y="1482672"/>
            <a:ext cx="2172305" cy="1227195"/>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The Need</a:t>
            </a:r>
          </a:p>
          <a:p>
            <a:pPr algn="just" defTabSz="633039"/>
            <a:r>
              <a:rPr lang="en-US" sz="727" dirty="0">
                <a:solidFill>
                  <a:srgbClr val="005888"/>
                </a:solidFill>
                <a:latin typeface="Calibri" pitchFamily="34" charset="0"/>
                <a:cs typeface="Arial" pitchFamily="34" charset="0"/>
              </a:rPr>
              <a:t>Currently, there are no therapies that directly reverse the pathophysiology and injury mechanisms underlying acute inflammatory lung diseases such as Acute respiratory distress syndrome (ARDS). This imposes the need to envision new therapeutic approaches targeting the excessive inflammatory acute response which can be translated into the clinical practice without undesired side effects and at reasonable cost. </a:t>
            </a:r>
          </a:p>
        </p:txBody>
      </p:sp>
      <p:sp>
        <p:nvSpPr>
          <p:cNvPr id="27" name="26 CuadroTexto"/>
          <p:cNvSpPr txBox="1"/>
          <p:nvPr/>
        </p:nvSpPr>
        <p:spPr>
          <a:xfrm>
            <a:off x="6193952" y="1468554"/>
            <a:ext cx="2152216" cy="1307024"/>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The Solution</a:t>
            </a:r>
          </a:p>
          <a:p>
            <a:pPr algn="just" defTabSz="633039"/>
            <a:r>
              <a:rPr lang="en-US" sz="727" dirty="0">
                <a:solidFill>
                  <a:srgbClr val="005888"/>
                </a:solidFill>
                <a:latin typeface="Calibri" pitchFamily="34" charset="0"/>
                <a:cs typeface="Arial" pitchFamily="34" charset="0"/>
              </a:rPr>
              <a:t>Treatments with mesenchymal stem cells (MSCs) or their extracellular vesicles have been described as having therapeutic activity (anti-inflammatory and regenerative). Based on the content of the MSCs </a:t>
            </a:r>
            <a:r>
              <a:rPr lang="en-US" sz="727" dirty="0" err="1">
                <a:solidFill>
                  <a:srgbClr val="005888"/>
                </a:solidFill>
                <a:latin typeface="Calibri" pitchFamily="34" charset="0"/>
                <a:cs typeface="Arial" pitchFamily="34" charset="0"/>
              </a:rPr>
              <a:t>microvesicles</a:t>
            </a:r>
            <a:r>
              <a:rPr lang="en-US" sz="727" dirty="0">
                <a:solidFill>
                  <a:srgbClr val="005888"/>
                </a:solidFill>
                <a:latin typeface="Calibri" pitchFamily="34" charset="0"/>
                <a:cs typeface="Arial" pitchFamily="34" charset="0"/>
              </a:rPr>
              <a:t>, it has been designed a treatment by encapsulating, in synthesized </a:t>
            </a:r>
            <a:r>
              <a:rPr lang="en-US" sz="727" dirty="0" err="1">
                <a:solidFill>
                  <a:srgbClr val="005888"/>
                </a:solidFill>
                <a:latin typeface="Calibri" pitchFamily="34" charset="0"/>
                <a:cs typeface="Arial" pitchFamily="34" charset="0"/>
              </a:rPr>
              <a:t>nanocapsules</a:t>
            </a:r>
            <a:r>
              <a:rPr lang="en-US" sz="727" dirty="0">
                <a:solidFill>
                  <a:srgbClr val="005888"/>
                </a:solidFill>
                <a:latin typeface="Calibri" pitchFamily="34" charset="0"/>
                <a:cs typeface="Arial" pitchFamily="34" charset="0"/>
              </a:rPr>
              <a:t>, a combination of proteins and microRNAs potentially involved in their therapeutic effects.</a:t>
            </a:r>
          </a:p>
          <a:p>
            <a:pPr defTabSz="633039"/>
            <a:endParaRPr lang="en-US" sz="831" b="1" dirty="0">
              <a:solidFill>
                <a:srgbClr val="005888"/>
              </a:solidFill>
              <a:latin typeface="Calibri" pitchFamily="34" charset="0"/>
              <a:cs typeface="Arial" pitchFamily="34" charset="0"/>
            </a:endParaRPr>
          </a:p>
          <a:p>
            <a:pPr defTabSz="633039"/>
            <a:endParaRPr lang="en-US" sz="415" b="1" dirty="0">
              <a:solidFill>
                <a:srgbClr val="005888"/>
              </a:solidFill>
              <a:latin typeface="Calibri" pitchFamily="34" charset="0"/>
              <a:cs typeface="Arial" pitchFamily="34" charset="0"/>
            </a:endParaRPr>
          </a:p>
        </p:txBody>
      </p:sp>
      <p:sp>
        <p:nvSpPr>
          <p:cNvPr id="34" name="17 CuadroTexto"/>
          <p:cNvSpPr txBox="1"/>
          <p:nvPr/>
        </p:nvSpPr>
        <p:spPr>
          <a:xfrm>
            <a:off x="3908443" y="2957137"/>
            <a:ext cx="4357996" cy="1333057"/>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Innovative Aspects</a:t>
            </a:r>
          </a:p>
          <a:p>
            <a:pPr defTabSz="633039"/>
            <a:endParaRPr lang="en-US" sz="415" b="1" dirty="0">
              <a:solidFill>
                <a:srgbClr val="005888"/>
              </a:solidFill>
              <a:latin typeface="Calibri" pitchFamily="34" charset="0"/>
              <a:cs typeface="Arial" pitchFamily="34" charset="0"/>
            </a:endParaRPr>
          </a:p>
          <a:p>
            <a:pPr marL="118695" indent="-118695" algn="just" defTabSz="633039">
              <a:spcAft>
                <a:spcPts val="415"/>
              </a:spcAft>
              <a:buFont typeface="Arial" panose="020B0604020202020204" pitchFamily="34" charset="0"/>
              <a:buChar char="•"/>
            </a:pPr>
            <a:r>
              <a:rPr lang="en-US" sz="727" dirty="0">
                <a:solidFill>
                  <a:srgbClr val="005888"/>
                </a:solidFill>
                <a:latin typeface="Calibri" pitchFamily="34" charset="0"/>
                <a:cs typeface="Arial" pitchFamily="34" charset="0"/>
              </a:rPr>
              <a:t>Combining proteins and microRNAs with anti-inflammatory and regenerative activities allows us to adequately control their concentrations and therapeutic activity.</a:t>
            </a:r>
          </a:p>
          <a:p>
            <a:pPr marL="118695" indent="-118695" algn="just" defTabSz="633039">
              <a:spcAft>
                <a:spcPts val="415"/>
              </a:spcAft>
              <a:buFont typeface="Arial" panose="020B0604020202020204" pitchFamily="34" charset="0"/>
              <a:buChar char="•"/>
            </a:pPr>
            <a:r>
              <a:rPr lang="en-US" sz="727" dirty="0">
                <a:solidFill>
                  <a:srgbClr val="005888"/>
                </a:solidFill>
                <a:latin typeface="Calibri" pitchFamily="34" charset="0"/>
                <a:cs typeface="Arial" pitchFamily="34" charset="0"/>
              </a:rPr>
              <a:t>The damage caused by the inflammatory response is halted and repair of the damaged tissue is initiated through proliferative activity.</a:t>
            </a:r>
          </a:p>
          <a:p>
            <a:pPr marL="118695" indent="-118695" algn="just" defTabSz="633039">
              <a:spcAft>
                <a:spcPts val="415"/>
              </a:spcAft>
              <a:buFont typeface="Arial" panose="020B0604020202020204" pitchFamily="34" charset="0"/>
              <a:buChar char="•"/>
            </a:pPr>
            <a:r>
              <a:rPr lang="en-US" sz="727" dirty="0">
                <a:solidFill>
                  <a:srgbClr val="005888"/>
                </a:solidFill>
                <a:latin typeface="Calibri" pitchFamily="34" charset="0"/>
                <a:cs typeface="Arial" pitchFamily="34" charset="0"/>
              </a:rPr>
              <a:t>The nature of the </a:t>
            </a:r>
            <a:r>
              <a:rPr lang="en-US" sz="727" dirty="0" err="1">
                <a:solidFill>
                  <a:srgbClr val="005888"/>
                </a:solidFill>
                <a:latin typeface="Calibri" pitchFamily="34" charset="0"/>
                <a:cs typeface="Arial" pitchFamily="34" charset="0"/>
              </a:rPr>
              <a:t>nanocapsules</a:t>
            </a:r>
            <a:r>
              <a:rPr lang="en-US" sz="727" dirty="0">
                <a:solidFill>
                  <a:srgbClr val="005888"/>
                </a:solidFill>
                <a:latin typeface="Calibri" pitchFamily="34" charset="0"/>
                <a:cs typeface="Arial" pitchFamily="34" charset="0"/>
              </a:rPr>
              <a:t> allows them to be administered locally in the lung, avoiding all the problems of systemically administered drugs.</a:t>
            </a:r>
          </a:p>
          <a:p>
            <a:pPr marL="118695" indent="-118695" algn="just" defTabSz="633039">
              <a:spcAft>
                <a:spcPts val="415"/>
              </a:spcAft>
              <a:buFont typeface="Arial" panose="020B0604020202020204" pitchFamily="34" charset="0"/>
              <a:buChar char="•"/>
            </a:pPr>
            <a:r>
              <a:rPr lang="en-US" sz="727" dirty="0">
                <a:solidFill>
                  <a:srgbClr val="005888"/>
                </a:solidFill>
                <a:latin typeface="Calibri" pitchFamily="34" charset="0"/>
                <a:cs typeface="Arial" pitchFamily="34" charset="0"/>
              </a:rPr>
              <a:t>The </a:t>
            </a:r>
            <a:r>
              <a:rPr lang="en-US" sz="727" dirty="0" err="1">
                <a:solidFill>
                  <a:srgbClr val="005888"/>
                </a:solidFill>
                <a:latin typeface="Calibri" pitchFamily="34" charset="0"/>
                <a:cs typeface="Arial" pitchFamily="34" charset="0"/>
              </a:rPr>
              <a:t>nanocapsules</a:t>
            </a:r>
            <a:r>
              <a:rPr lang="en-US" sz="727" dirty="0">
                <a:solidFill>
                  <a:srgbClr val="005888"/>
                </a:solidFill>
                <a:latin typeface="Calibri" pitchFamily="34" charset="0"/>
                <a:cs typeface="Arial" pitchFamily="34" charset="0"/>
              </a:rPr>
              <a:t> are synthesized with PLGA, which has no biocompatibility problems, is efficiently taken up by cells and has good biodistribution.</a:t>
            </a:r>
            <a:endParaRPr lang="en-GB" sz="727" dirty="0">
              <a:solidFill>
                <a:srgbClr val="005888"/>
              </a:solidFill>
              <a:latin typeface="Calibri" pitchFamily="34" charset="0"/>
              <a:cs typeface="Arial" pitchFamily="34" charset="0"/>
            </a:endParaRPr>
          </a:p>
        </p:txBody>
      </p:sp>
      <p:sp>
        <p:nvSpPr>
          <p:cNvPr id="35" name="17 CuadroTexto"/>
          <p:cNvSpPr txBox="1"/>
          <p:nvPr/>
        </p:nvSpPr>
        <p:spPr>
          <a:xfrm>
            <a:off x="4002229" y="4978150"/>
            <a:ext cx="4087839" cy="348044"/>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a:solidFill>
              <a:srgbClr val="00588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defTabSz="633039"/>
            <a:r>
              <a:rPr lang="en-US" sz="831" b="1" dirty="0">
                <a:solidFill>
                  <a:srgbClr val="005888"/>
                </a:solidFill>
                <a:latin typeface="Calibri" pitchFamily="34" charset="0"/>
                <a:cs typeface="Arial" pitchFamily="34" charset="0"/>
              </a:rPr>
              <a:t>Stage of Development: </a:t>
            </a:r>
          </a:p>
          <a:p>
            <a:pPr algn="just" defTabSz="633039"/>
            <a:r>
              <a:rPr lang="en-US" sz="831" dirty="0">
                <a:solidFill>
                  <a:srgbClr val="005888"/>
                </a:solidFill>
                <a:latin typeface="Calibri" pitchFamily="34" charset="0"/>
                <a:cs typeface="Arial" pitchFamily="34" charset="0"/>
              </a:rPr>
              <a:t>Research and Development. Tested in </a:t>
            </a:r>
            <a:r>
              <a:rPr lang="en-US" sz="831" i="1" dirty="0">
                <a:solidFill>
                  <a:srgbClr val="005888"/>
                </a:solidFill>
                <a:latin typeface="Calibri" pitchFamily="34" charset="0"/>
                <a:cs typeface="Arial" pitchFamily="34" charset="0"/>
              </a:rPr>
              <a:t>in vitro </a:t>
            </a:r>
            <a:r>
              <a:rPr lang="en-US" sz="831" dirty="0">
                <a:solidFill>
                  <a:srgbClr val="005888"/>
                </a:solidFill>
                <a:latin typeface="Calibri" pitchFamily="34" charset="0"/>
                <a:cs typeface="Arial" pitchFamily="34" charset="0"/>
              </a:rPr>
              <a:t>models. </a:t>
            </a:r>
          </a:p>
        </p:txBody>
      </p:sp>
      <p:sp>
        <p:nvSpPr>
          <p:cNvPr id="46" name="17 CuadroTexto"/>
          <p:cNvSpPr txBox="1"/>
          <p:nvPr/>
        </p:nvSpPr>
        <p:spPr>
          <a:xfrm>
            <a:off x="3934347" y="5380290"/>
            <a:ext cx="4087839" cy="401328"/>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Intellectual Property:</a:t>
            </a:r>
          </a:p>
          <a:p>
            <a:pPr defTabSz="633039"/>
            <a:endParaRPr lang="en-US" sz="485" b="1" dirty="0">
              <a:solidFill>
                <a:srgbClr val="005888"/>
              </a:solidFill>
              <a:latin typeface="Calibri" pitchFamily="34" charset="0"/>
              <a:cs typeface="Arial" pitchFamily="34" charset="0"/>
            </a:endParaRPr>
          </a:p>
          <a:p>
            <a:pPr marL="118695" indent="-118695" algn="just" defTabSz="633039">
              <a:buFont typeface="Arial" panose="020B0604020202020204" pitchFamily="34" charset="0"/>
              <a:buChar char="•"/>
            </a:pPr>
            <a:r>
              <a:rPr lang="es-ES" sz="692" dirty="0" err="1">
                <a:solidFill>
                  <a:srgbClr val="005888"/>
                </a:solidFill>
                <a:latin typeface="Calibri" pitchFamily="34" charset="0"/>
                <a:cs typeface="Arial" pitchFamily="34" charset="0"/>
              </a:rPr>
              <a:t>European</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patent</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application</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filed</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february</a:t>
            </a:r>
            <a:r>
              <a:rPr lang="es-ES" sz="692" dirty="0">
                <a:solidFill>
                  <a:srgbClr val="005888"/>
                </a:solidFill>
                <a:latin typeface="Calibri" pitchFamily="34" charset="0"/>
                <a:cs typeface="Arial" pitchFamily="34" charset="0"/>
              </a:rPr>
              <a:t>, 26</a:t>
            </a:r>
            <a:r>
              <a:rPr lang="es-ES" sz="692" baseline="30000" dirty="0">
                <a:solidFill>
                  <a:srgbClr val="005888"/>
                </a:solidFill>
                <a:latin typeface="Calibri" pitchFamily="34" charset="0"/>
                <a:cs typeface="Arial" pitchFamily="34" charset="0"/>
              </a:rPr>
              <a:t>th</a:t>
            </a:r>
            <a:r>
              <a:rPr lang="es-ES" sz="692" dirty="0">
                <a:solidFill>
                  <a:srgbClr val="005888"/>
                </a:solidFill>
                <a:latin typeface="Calibri" pitchFamily="34" charset="0"/>
                <a:cs typeface="Arial" pitchFamily="34" charset="0"/>
              </a:rPr>
              <a:t> 2024). </a:t>
            </a:r>
          </a:p>
        </p:txBody>
      </p:sp>
      <p:sp>
        <p:nvSpPr>
          <p:cNvPr id="47" name="17 CuadroTexto"/>
          <p:cNvSpPr txBox="1"/>
          <p:nvPr/>
        </p:nvSpPr>
        <p:spPr>
          <a:xfrm>
            <a:off x="6990256" y="6087758"/>
            <a:ext cx="1160585" cy="220188"/>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Contact details</a:t>
            </a:r>
          </a:p>
        </p:txBody>
      </p:sp>
      <p:sp>
        <p:nvSpPr>
          <p:cNvPr id="54" name="28 Rectángulo"/>
          <p:cNvSpPr/>
          <p:nvPr/>
        </p:nvSpPr>
        <p:spPr>
          <a:xfrm>
            <a:off x="3826051" y="2803154"/>
            <a:ext cx="4520117" cy="3954079"/>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a:solidFill>
                <a:prstClr val="white"/>
              </a:solidFill>
              <a:latin typeface="Calibri"/>
            </a:endParaRPr>
          </a:p>
        </p:txBody>
      </p:sp>
      <p:sp>
        <p:nvSpPr>
          <p:cNvPr id="49" name="28 Rectángulo"/>
          <p:cNvSpPr/>
          <p:nvPr/>
        </p:nvSpPr>
        <p:spPr>
          <a:xfrm>
            <a:off x="3856820" y="5847578"/>
            <a:ext cx="4492969" cy="19176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a:solidFill>
                <a:prstClr val="white"/>
              </a:solidFill>
              <a:latin typeface="Calibri"/>
            </a:endParaRPr>
          </a:p>
        </p:txBody>
      </p:sp>
      <p:sp>
        <p:nvSpPr>
          <p:cNvPr id="4" name="CuadroTexto 3"/>
          <p:cNvSpPr txBox="1"/>
          <p:nvPr/>
        </p:nvSpPr>
        <p:spPr>
          <a:xfrm>
            <a:off x="3852674" y="957566"/>
            <a:ext cx="4432445" cy="305340"/>
          </a:xfrm>
          <a:prstGeom prst="rect">
            <a:avLst/>
          </a:prstGeom>
          <a:solidFill>
            <a:srgbClr val="005888"/>
          </a:solidFill>
        </p:spPr>
        <p:txBody>
          <a:bodyPr wrap="square" rtlCol="0">
            <a:spAutoFit/>
          </a:bodyPr>
          <a:lstStyle/>
          <a:p>
            <a:pPr algn="ctr" defTabSz="633039"/>
            <a:r>
              <a:rPr lang="en-US" sz="692" b="1" dirty="0">
                <a:solidFill>
                  <a:prstClr val="white"/>
                </a:solidFill>
                <a:latin typeface="Calibri"/>
              </a:rPr>
              <a:t>Researchers from I3PT, CIBER and CSIC have</a:t>
            </a:r>
            <a:r>
              <a:rPr lang="en-US" sz="692" b="1" dirty="0">
                <a:solidFill>
                  <a:srgbClr val="FFFF00"/>
                </a:solidFill>
                <a:latin typeface="Calibri"/>
              </a:rPr>
              <a:t> </a:t>
            </a:r>
            <a:r>
              <a:rPr lang="en-US" sz="692" b="1" dirty="0">
                <a:solidFill>
                  <a:prstClr val="white"/>
                </a:solidFill>
                <a:latin typeface="Calibri"/>
              </a:rPr>
              <a:t>developed an encapsulated therapy derived from MSCs vesicles content combining Annexin2 and microRNA to treat inflammatory lung related diseases.</a:t>
            </a:r>
            <a:endParaRPr lang="es-ES" sz="692" b="1" dirty="0">
              <a:solidFill>
                <a:prstClr val="white"/>
              </a:solidFill>
              <a:latin typeface="Calibri"/>
            </a:endParaRPr>
          </a:p>
        </p:txBody>
      </p:sp>
      <p:sp>
        <p:nvSpPr>
          <p:cNvPr id="28" name="13 CuadroTexto"/>
          <p:cNvSpPr txBox="1"/>
          <p:nvPr/>
        </p:nvSpPr>
        <p:spPr>
          <a:xfrm>
            <a:off x="6405454" y="6252807"/>
            <a:ext cx="1894364" cy="539956"/>
          </a:xfrm>
          <a:prstGeom prst="rect">
            <a:avLst/>
          </a:prstGeom>
          <a:noFill/>
        </p:spPr>
        <p:txBody>
          <a:bodyPr wrap="square" rtlCol="0">
            <a:spAutoFit/>
          </a:bodyPr>
          <a:lstStyle/>
          <a:p>
            <a:pPr algn="ctr" defTabSz="633039"/>
            <a:r>
              <a:rPr lang="es-ES" sz="554" b="1" dirty="0">
                <a:solidFill>
                  <a:srgbClr val="005888"/>
                </a:solidFill>
                <a:latin typeface="Calibri"/>
              </a:rPr>
              <a:t>Centro de Investigación Biomédica en Red </a:t>
            </a:r>
            <a:r>
              <a:rPr lang="ca-ES" sz="554" b="1" i="1" dirty="0">
                <a:solidFill>
                  <a:srgbClr val="005888"/>
                </a:solidFill>
                <a:latin typeface="Calibri" pitchFamily="34" charset="0"/>
                <a:cs typeface="Arial" pitchFamily="34" charset="0"/>
              </a:rPr>
              <a:t>(CIBER)</a:t>
            </a:r>
          </a:p>
          <a:p>
            <a:pPr algn="ctr" defTabSz="633039"/>
            <a:r>
              <a:rPr lang="ca-ES" sz="554" dirty="0">
                <a:solidFill>
                  <a:prstClr val="black"/>
                </a:solidFill>
                <a:latin typeface="Calibri" pitchFamily="34" charset="0"/>
                <a:cs typeface="Arial" pitchFamily="34" charset="0"/>
                <a:hlinkClick r:id="rId3"/>
              </a:rPr>
              <a:t>egonzalez@ciberes.org</a:t>
            </a:r>
            <a:endParaRPr lang="ca-ES" sz="554" dirty="0">
              <a:solidFill>
                <a:prstClr val="black"/>
              </a:solidFill>
              <a:latin typeface="Calibri" pitchFamily="34" charset="0"/>
              <a:cs typeface="Arial" pitchFamily="34" charset="0"/>
            </a:endParaRPr>
          </a:p>
          <a:p>
            <a:pPr algn="ctr" defTabSz="633039"/>
            <a:r>
              <a:rPr lang="ca-ES" sz="554" dirty="0">
                <a:solidFill>
                  <a:prstClr val="black"/>
                </a:solidFill>
                <a:latin typeface="Calibri" pitchFamily="34" charset="0"/>
                <a:cs typeface="Arial" pitchFamily="34" charset="0"/>
                <a:hlinkClick r:id="" action="ppaction://noaction"/>
              </a:rPr>
              <a:t>otc@ciberisciii.es</a:t>
            </a:r>
          </a:p>
          <a:p>
            <a:pPr algn="ctr" defTabSz="633039"/>
            <a:r>
              <a:rPr lang="ca-ES" sz="554" dirty="0">
                <a:solidFill>
                  <a:prstClr val="black"/>
                </a:solidFill>
                <a:latin typeface="Calibri" pitchFamily="34" charset="0"/>
                <a:cs typeface="Arial" pitchFamily="34" charset="0"/>
                <a:hlinkClick r:id="" action="ppaction://noaction"/>
              </a:rPr>
              <a:t>https://www.ciberisciii.es/en</a:t>
            </a:r>
            <a:endParaRPr lang="ca-ES" sz="554" dirty="0">
              <a:solidFill>
                <a:prstClr val="black"/>
              </a:solidFill>
              <a:latin typeface="Calibri" pitchFamily="34" charset="0"/>
              <a:cs typeface="Arial" pitchFamily="34" charset="0"/>
            </a:endParaRPr>
          </a:p>
          <a:p>
            <a:pPr algn="ctr" defTabSz="633039"/>
            <a:endParaRPr lang="ca-ES" sz="692" dirty="0">
              <a:solidFill>
                <a:prstClr val="black"/>
              </a:solidFill>
              <a:latin typeface="Calibri" pitchFamily="34" charset="0"/>
              <a:cs typeface="Arial" pitchFamily="34" charset="0"/>
            </a:endParaRPr>
          </a:p>
        </p:txBody>
      </p:sp>
      <p:sp>
        <p:nvSpPr>
          <p:cNvPr id="30" name="17 CuadroTexto"/>
          <p:cNvSpPr txBox="1"/>
          <p:nvPr/>
        </p:nvSpPr>
        <p:spPr>
          <a:xfrm>
            <a:off x="3952378" y="6068022"/>
            <a:ext cx="1417707" cy="688843"/>
          </a:xfrm>
          <a:prstGeom prst="rect">
            <a:avLst/>
          </a:prstGeom>
          <a:noFill/>
          <a:ln>
            <a:noFill/>
          </a:ln>
        </p:spPr>
        <p:txBody>
          <a:bodyPr wrap="square" rtlCol="0">
            <a:spAutoFit/>
          </a:bodyPr>
          <a:lstStyle/>
          <a:p>
            <a:pPr algn="ctr" defTabSz="633039"/>
            <a:r>
              <a:rPr lang="en-US" sz="831" b="1" dirty="0">
                <a:solidFill>
                  <a:srgbClr val="005888"/>
                </a:solidFill>
                <a:latin typeface="Calibri" pitchFamily="34" charset="0"/>
                <a:cs typeface="Arial" pitchFamily="34" charset="0"/>
              </a:rPr>
              <a:t>Aims</a:t>
            </a:r>
          </a:p>
          <a:p>
            <a:pPr algn="just" defTabSz="633039"/>
            <a:endParaRPr lang="en-US" sz="277" b="1" dirty="0">
              <a:solidFill>
                <a:srgbClr val="005888"/>
              </a:solidFill>
              <a:latin typeface="Calibri" pitchFamily="34" charset="0"/>
              <a:cs typeface="Arial" pitchFamily="34" charset="0"/>
            </a:endParaRPr>
          </a:p>
          <a:p>
            <a:pPr algn="just" defTabSz="633039"/>
            <a:r>
              <a:rPr lang="en-US" sz="692"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7332091" y="12630"/>
            <a:ext cx="1074877" cy="181198"/>
          </a:xfrm>
          <a:prstGeom prst="rect">
            <a:avLst/>
          </a:prstGeom>
          <a:noFill/>
          <a:ln w="9525">
            <a:noFill/>
            <a:miter lim="800000"/>
            <a:headEnd/>
            <a:tailEnd/>
          </a:ln>
          <a:effectLst/>
        </p:spPr>
        <p:txBody>
          <a:bodyPr vert="horz" wrap="square" lIns="63305" tIns="31652" rIns="63305" bIns="31652" numCol="1" anchor="ctr" anchorCtr="0" compatLnSpc="1">
            <a:prstTxWarp prst="textNoShape">
              <a:avLst/>
            </a:prstTxWarp>
            <a:spAutoFit/>
          </a:bodyPr>
          <a:lstStyle/>
          <a:p>
            <a:pPr algn="r" defTabSz="633039" fontAlgn="base">
              <a:spcBef>
                <a:spcPct val="0"/>
              </a:spcBef>
              <a:spcAft>
                <a:spcPct val="0"/>
              </a:spcAft>
            </a:pPr>
            <a:r>
              <a:rPr lang="en-US" sz="762" b="1" dirty="0">
                <a:solidFill>
                  <a:srgbClr val="005888"/>
                </a:solidFill>
                <a:latin typeface="Calibri" pitchFamily="34" charset="0"/>
                <a:cs typeface="Arial" pitchFamily="34" charset="0"/>
              </a:rPr>
              <a:t>Technology Offer</a:t>
            </a:r>
          </a:p>
        </p:txBody>
      </p:sp>
      <p:pic>
        <p:nvPicPr>
          <p:cNvPr id="12" name="Imagen 11">
            <a:extLst>
              <a:ext uri="{FF2B5EF4-FFF2-40B4-BE49-F238E27FC236}">
                <a16:creationId xmlns:a16="http://schemas.microsoft.com/office/drawing/2014/main" id="{3E0AB592-E571-EFA4-23E3-18D4A89AC739}"/>
              </a:ext>
            </a:extLst>
          </p:cNvPr>
          <p:cNvPicPr>
            <a:picLocks noChangeAspect="1"/>
          </p:cNvPicPr>
          <p:nvPr/>
        </p:nvPicPr>
        <p:blipFill rotWithShape="1">
          <a:blip r:embed="rId4"/>
          <a:srcRect l="2949" t="13115" r="4571" b="13089"/>
          <a:stretch/>
        </p:blipFill>
        <p:spPr>
          <a:xfrm>
            <a:off x="3797983" y="179647"/>
            <a:ext cx="1431408" cy="251038"/>
          </a:xfrm>
          <a:prstGeom prst="rect">
            <a:avLst/>
          </a:prstGeom>
        </p:spPr>
      </p:pic>
      <p:pic>
        <p:nvPicPr>
          <p:cNvPr id="16" name="Imagen 15" descr="Logotipo, nombre de la empresa">
            <a:extLst>
              <a:ext uri="{FF2B5EF4-FFF2-40B4-BE49-F238E27FC236}">
                <a16:creationId xmlns:a16="http://schemas.microsoft.com/office/drawing/2014/main" id="{33B6E74A-4B1A-518C-7157-D561338D9CE9}"/>
              </a:ext>
            </a:extLst>
          </p:cNvPr>
          <p:cNvPicPr>
            <a:picLocks noChangeAspect="1"/>
          </p:cNvPicPr>
          <p:nvPr/>
        </p:nvPicPr>
        <p:blipFill rotWithShape="1">
          <a:blip r:embed="rId5"/>
          <a:srcRect l="5966" t="10380" r="7513" b="9018"/>
          <a:stretch/>
        </p:blipFill>
        <p:spPr>
          <a:xfrm>
            <a:off x="5595679" y="6189858"/>
            <a:ext cx="801235" cy="370174"/>
          </a:xfrm>
          <a:prstGeom prst="rect">
            <a:avLst/>
          </a:prstGeom>
        </p:spPr>
      </p:pic>
      <p:pic>
        <p:nvPicPr>
          <p:cNvPr id="2" name="Picture 2" descr="I3PT Parc Taulí | Investigación e innovación para mejorar la salud">
            <a:extLst>
              <a:ext uri="{FF2B5EF4-FFF2-40B4-BE49-F238E27FC236}">
                <a16:creationId xmlns:a16="http://schemas.microsoft.com/office/drawing/2014/main" id="{3EF39B4D-01B7-F1FF-D8AE-6630D4697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085" y="204351"/>
            <a:ext cx="871786" cy="222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0A292A1-4D60-25FE-33E5-BEB3F04A07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5070" y="232752"/>
            <a:ext cx="874113" cy="214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330</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González Lozano</dc:creator>
  <cp:lastModifiedBy>Elena González Lozano</cp:lastModifiedBy>
  <cp:revision>1</cp:revision>
  <dcterms:created xsi:type="dcterms:W3CDTF">2024-04-10T16:36:57Z</dcterms:created>
  <dcterms:modified xsi:type="dcterms:W3CDTF">2024-04-10T16:40:24Z</dcterms:modified>
</cp:coreProperties>
</file>