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94660"/>
  </p:normalViewPr>
  <p:slideViewPr>
    <p:cSldViewPr snapToGrid="0">
      <p:cViewPr varScale="1">
        <p:scale>
          <a:sx n="44" d="100"/>
          <a:sy n="44" d="100"/>
        </p:scale>
        <p:origin x="4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FDC29-95DD-47D2-8BF7-8FEB64A909CD}"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FEC9F-C3F4-43F4-82ED-E6F08CC71D94}" type="slidenum">
              <a:rPr lang="en-GB" smtClean="0"/>
              <a:t>‹#›</a:t>
            </a:fld>
            <a:endParaRPr lang="en-GB"/>
          </a:p>
        </p:txBody>
      </p:sp>
    </p:spTree>
    <p:extLst>
      <p:ext uri="{BB962C8B-B14F-4D97-AF65-F5344CB8AC3E}">
        <p14:creationId xmlns:p14="http://schemas.microsoft.com/office/powerpoint/2010/main" val="327152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RES2402</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D97DE-A97C-43AC-906F-6326D8428778}"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67321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43868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17764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31402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2769"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963084" y="2906714"/>
            <a:ext cx="10363200" cy="1500187"/>
          </a:xfrm>
        </p:spPr>
        <p:txBody>
          <a:bodyPr anchor="b"/>
          <a:lstStyle>
            <a:lvl1pPr marL="0" indent="0">
              <a:buNone/>
              <a:defRPr sz="1385">
                <a:solidFill>
                  <a:schemeClr val="tx1">
                    <a:tint val="75000"/>
                  </a:schemeClr>
                </a:solidFill>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17915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609600" y="1600201"/>
            <a:ext cx="5384800" cy="4525963"/>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6197600" y="1600201"/>
            <a:ext cx="5384800" cy="4525963"/>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83544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609601" y="1535113"/>
            <a:ext cx="5386917" cy="639762"/>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s-ES"/>
              <a:t>Haga clic para modificar el estilo de texto del patrón</a:t>
            </a:r>
          </a:p>
        </p:txBody>
      </p:sp>
      <p:sp>
        <p:nvSpPr>
          <p:cNvPr id="4" name="3 Marcador de contenido"/>
          <p:cNvSpPr>
            <a:spLocks noGrp="1"/>
          </p:cNvSpPr>
          <p:nvPr>
            <p:ph sz="half" idx="2"/>
          </p:nvPr>
        </p:nvSpPr>
        <p:spPr>
          <a:xfrm>
            <a:off x="609601" y="2174875"/>
            <a:ext cx="5386917"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109434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93759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199487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1385" b="1"/>
            </a:lvl1pPr>
          </a:lstStyle>
          <a:p>
            <a:r>
              <a:rPr lang="es-ES"/>
              <a:t>Haga clic para modificar el estilo de título del patrón</a:t>
            </a:r>
            <a:endParaRPr lang="ca-ES"/>
          </a:p>
        </p:txBody>
      </p:sp>
      <p:sp>
        <p:nvSpPr>
          <p:cNvPr id="3" name="2 Marcador de contenido"/>
          <p:cNvSpPr>
            <a:spLocks noGrp="1"/>
          </p:cNvSpPr>
          <p:nvPr>
            <p:ph idx="1"/>
          </p:nvPr>
        </p:nvSpPr>
        <p:spPr>
          <a:xfrm>
            <a:off x="4766733" y="273051"/>
            <a:ext cx="6815668" cy="5853113"/>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02939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385"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ca-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7286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831">
                <a:solidFill>
                  <a:schemeClr val="tx1">
                    <a:tint val="75000"/>
                  </a:schemeClr>
                </a:solidFill>
              </a:defRPr>
            </a:lvl1p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07519C0A-F23F-4A1A-87A3-2F37C2C7DC7A}" type="slidenum">
              <a:rPr lang="ca-ES" smtClean="0"/>
              <a:pPr/>
              <a:t>‹#›</a:t>
            </a:fld>
            <a:endParaRPr lang="ca-ES"/>
          </a:p>
        </p:txBody>
      </p:sp>
    </p:spTree>
    <p:extLst>
      <p:ext uri="{BB962C8B-B14F-4D97-AF65-F5344CB8AC3E}">
        <p14:creationId xmlns:p14="http://schemas.microsoft.com/office/powerpoint/2010/main" val="259490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33039" rtl="0" eaLnBrk="1" latinLnBrk="0" hangingPunct="1">
        <a:spcBef>
          <a:spcPct val="0"/>
        </a:spcBef>
        <a:buNone/>
        <a:defRPr sz="3046" kern="1200">
          <a:solidFill>
            <a:schemeClr val="tx1"/>
          </a:solidFill>
          <a:latin typeface="+mj-lt"/>
          <a:ea typeface="+mj-ea"/>
          <a:cs typeface="+mj-cs"/>
        </a:defRPr>
      </a:lvl1pPr>
    </p:titleStyle>
    <p:bodyStyle>
      <a:lvl1pPr marL="237390" indent="-237390" algn="l" defTabSz="633039" rtl="0" eaLnBrk="1" latinLnBrk="0" hangingPunct="1">
        <a:spcBef>
          <a:spcPct val="20000"/>
        </a:spcBef>
        <a:buFont typeface="Arial" pitchFamily="34" charset="0"/>
        <a:buChar char="•"/>
        <a:defRPr sz="2215" kern="1200">
          <a:solidFill>
            <a:schemeClr val="tx1"/>
          </a:solidFill>
          <a:latin typeface="+mn-lt"/>
          <a:ea typeface="+mn-ea"/>
          <a:cs typeface="+mn-cs"/>
        </a:defRPr>
      </a:lvl1pPr>
      <a:lvl2pPr marL="514344" indent="-197825" algn="l" defTabSz="633039" rtl="0" eaLnBrk="1" latinLnBrk="0" hangingPunct="1">
        <a:spcBef>
          <a:spcPct val="20000"/>
        </a:spcBef>
        <a:buFont typeface="Arial" pitchFamily="34" charset="0"/>
        <a:buChar char="–"/>
        <a:defRPr sz="1938" kern="1200">
          <a:solidFill>
            <a:schemeClr val="tx1"/>
          </a:solidFill>
          <a:latin typeface="+mn-lt"/>
          <a:ea typeface="+mn-ea"/>
          <a:cs typeface="+mn-cs"/>
        </a:defRPr>
      </a:lvl2pPr>
      <a:lvl3pPr marL="791299" indent="-158260" algn="l" defTabSz="633039" rtl="0" eaLnBrk="1" latinLnBrk="0" hangingPunct="1">
        <a:spcBef>
          <a:spcPct val="20000"/>
        </a:spcBef>
        <a:buFont typeface="Arial" pitchFamily="34" charset="0"/>
        <a:buChar char="•"/>
        <a:defRPr sz="1662" kern="1200">
          <a:solidFill>
            <a:schemeClr val="tx1"/>
          </a:solidFill>
          <a:latin typeface="+mn-lt"/>
          <a:ea typeface="+mn-ea"/>
          <a:cs typeface="+mn-cs"/>
        </a:defRPr>
      </a:lvl3pPr>
      <a:lvl4pPr marL="110781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4pPr>
      <a:lvl5pPr marL="142433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5pPr>
      <a:lvl6pPr marL="174085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6pPr>
      <a:lvl7pPr marL="2057377"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897"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416"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9pPr>
    </p:bodyStyle>
    <p:otherStyle>
      <a:defPPr>
        <a:defRPr lang="ca-E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gonzalez@ciberes.org"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www.ciberisciii.e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3826831" y="525043"/>
            <a:ext cx="4513276" cy="909865"/>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lnSpc>
                <a:spcPct val="150000"/>
              </a:lnSpc>
              <a:spcAft>
                <a:spcPts val="554"/>
              </a:spcAft>
            </a:pPr>
            <a:endParaRPr lang="es-ES" sz="1246"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p:nvPr/>
        </p:nvSpPr>
        <p:spPr>
          <a:xfrm>
            <a:off x="5914890" y="1434932"/>
            <a:ext cx="2434899" cy="1363884"/>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srgbClr val="7C63A3"/>
              </a:solidFill>
              <a:latin typeface="Calibri"/>
            </a:endParaRPr>
          </a:p>
        </p:txBody>
      </p:sp>
      <p:sp>
        <p:nvSpPr>
          <p:cNvPr id="31" name="Pentagon 30"/>
          <p:cNvSpPr/>
          <p:nvPr/>
        </p:nvSpPr>
        <p:spPr>
          <a:xfrm>
            <a:off x="3826050" y="1432313"/>
            <a:ext cx="2519208" cy="1370841"/>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prstClr val="white"/>
              </a:solidFill>
              <a:latin typeface="Calibri"/>
            </a:endParaRPr>
          </a:p>
        </p:txBody>
      </p:sp>
      <p:sp>
        <p:nvSpPr>
          <p:cNvPr id="18" name="17 CuadroTexto"/>
          <p:cNvSpPr txBox="1"/>
          <p:nvPr/>
        </p:nvSpPr>
        <p:spPr>
          <a:xfrm>
            <a:off x="3838401" y="1444477"/>
            <a:ext cx="2357302" cy="1355051"/>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The Need</a:t>
            </a:r>
          </a:p>
          <a:p>
            <a:pPr algn="just" defTabSz="633039"/>
            <a:r>
              <a:rPr lang="en-US" sz="727" dirty="0">
                <a:solidFill>
                  <a:srgbClr val="005888"/>
                </a:solidFill>
                <a:latin typeface="Calibri" pitchFamily="34" charset="0"/>
                <a:cs typeface="Arial" pitchFamily="34" charset="0"/>
              </a:rPr>
              <a:t>Asthma is a very heterogeneous disease, with a large number of different phenotypes. However, despite this clinical heterogeneity of asthma, allergic mechanisms have been implicated in 50-80% of asthmatic patients and in approximately 50% of severe asthma. </a:t>
            </a:r>
          </a:p>
          <a:p>
            <a:pPr algn="just" defTabSz="633039"/>
            <a:r>
              <a:rPr lang="en-US" sz="727" dirty="0">
                <a:solidFill>
                  <a:srgbClr val="005888"/>
                </a:solidFill>
                <a:latin typeface="Calibri" pitchFamily="34" charset="0"/>
                <a:cs typeface="Arial" pitchFamily="34" charset="0"/>
              </a:rPr>
              <a:t>There is an unmet medical need for the identification of biomarkers for the diagnosis and prognosis of asthma, and for the development of a method for the diagnosis and prognosis of asthma.</a:t>
            </a:r>
          </a:p>
          <a:p>
            <a:pPr defTabSz="633039"/>
            <a:endParaRPr lang="en-US" sz="831" b="1" dirty="0">
              <a:solidFill>
                <a:srgbClr val="005888"/>
              </a:solidFill>
              <a:latin typeface="Calibri" pitchFamily="34" charset="0"/>
              <a:cs typeface="Arial" pitchFamily="34" charset="0"/>
            </a:endParaRPr>
          </a:p>
        </p:txBody>
      </p:sp>
      <p:sp>
        <p:nvSpPr>
          <p:cNvPr id="27" name="26 CuadroTexto"/>
          <p:cNvSpPr txBox="1"/>
          <p:nvPr/>
        </p:nvSpPr>
        <p:spPr>
          <a:xfrm>
            <a:off x="6380836" y="1447985"/>
            <a:ext cx="1908638" cy="1179169"/>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The Solution</a:t>
            </a:r>
          </a:p>
          <a:p>
            <a:pPr algn="just" defTabSz="633039"/>
            <a:r>
              <a:rPr lang="en-US" sz="727" dirty="0">
                <a:solidFill>
                  <a:srgbClr val="005888"/>
                </a:solidFill>
                <a:latin typeface="Calibri" pitchFamily="34" charset="0"/>
                <a:cs typeface="Arial" pitchFamily="34" charset="0"/>
              </a:rPr>
              <a:t>The inventors have developed an algorithm for the differential diagnosis of different asthma phenotypes based on the detection of genetic biomarkers. Using computational analyses, the inventors have identified several genetic biomarkers that can be used for the diagnosis or prognosis of different types of asthma. </a:t>
            </a:r>
          </a:p>
          <a:p>
            <a:pPr defTabSz="633039"/>
            <a:endParaRPr lang="en-US" sz="415" b="1" dirty="0">
              <a:solidFill>
                <a:srgbClr val="005888"/>
              </a:solidFill>
              <a:latin typeface="Calibri" pitchFamily="34" charset="0"/>
              <a:cs typeface="Arial" pitchFamily="34" charset="0"/>
            </a:endParaRPr>
          </a:p>
        </p:txBody>
      </p:sp>
      <p:sp>
        <p:nvSpPr>
          <p:cNvPr id="35" name="17 CuadroTexto"/>
          <p:cNvSpPr txBox="1"/>
          <p:nvPr/>
        </p:nvSpPr>
        <p:spPr>
          <a:xfrm>
            <a:off x="4002229" y="4874699"/>
            <a:ext cx="4187542" cy="332079"/>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a:solidFill>
              <a:srgbClr val="00588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defTabSz="633039"/>
            <a:r>
              <a:rPr lang="en-US" sz="831" b="1" dirty="0">
                <a:solidFill>
                  <a:srgbClr val="005888"/>
                </a:solidFill>
                <a:latin typeface="Calibri" pitchFamily="34" charset="0"/>
                <a:cs typeface="Arial" pitchFamily="34" charset="0"/>
              </a:rPr>
              <a:t>Stage of Development:  </a:t>
            </a:r>
          </a:p>
          <a:p>
            <a:pPr algn="just" defTabSz="633039"/>
            <a:r>
              <a:rPr lang="en-US" sz="727" dirty="0">
                <a:solidFill>
                  <a:srgbClr val="005888"/>
                </a:solidFill>
                <a:latin typeface="Calibri" pitchFamily="34" charset="0"/>
                <a:cs typeface="Arial" pitchFamily="34" charset="0"/>
              </a:rPr>
              <a:t>Research and Development. Analysis carried on patients and control samples.</a:t>
            </a:r>
          </a:p>
        </p:txBody>
      </p:sp>
      <p:sp>
        <p:nvSpPr>
          <p:cNvPr id="46" name="17 CuadroTexto"/>
          <p:cNvSpPr txBox="1"/>
          <p:nvPr/>
        </p:nvSpPr>
        <p:spPr>
          <a:xfrm>
            <a:off x="3934347" y="5380290"/>
            <a:ext cx="4087839" cy="401328"/>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Intellectual Property:</a:t>
            </a:r>
          </a:p>
          <a:p>
            <a:pPr defTabSz="633039"/>
            <a:endParaRPr lang="en-US" sz="485" b="1" dirty="0">
              <a:solidFill>
                <a:srgbClr val="005888"/>
              </a:solidFill>
              <a:latin typeface="Calibri" pitchFamily="34" charset="0"/>
              <a:cs typeface="Arial" pitchFamily="34" charset="0"/>
            </a:endParaRPr>
          </a:p>
          <a:p>
            <a:pPr marL="118695" indent="-118695" algn="just" defTabSz="633039">
              <a:buFont typeface="Arial" panose="020B0604020202020204" pitchFamily="34" charset="0"/>
              <a:buChar char="•"/>
            </a:pPr>
            <a:r>
              <a:rPr lang="es-ES" sz="692" dirty="0" err="1">
                <a:solidFill>
                  <a:srgbClr val="005888"/>
                </a:solidFill>
                <a:latin typeface="Calibri" pitchFamily="34" charset="0"/>
                <a:cs typeface="Arial" pitchFamily="34" charset="0"/>
              </a:rPr>
              <a:t>European</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patent</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application</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filed</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march</a:t>
            </a:r>
            <a:r>
              <a:rPr lang="es-ES" sz="692" dirty="0">
                <a:solidFill>
                  <a:srgbClr val="005888"/>
                </a:solidFill>
                <a:latin typeface="Calibri" pitchFamily="34" charset="0"/>
                <a:cs typeface="Arial" pitchFamily="34" charset="0"/>
              </a:rPr>
              <a:t>, 20</a:t>
            </a:r>
            <a:r>
              <a:rPr lang="es-ES" sz="692" baseline="30000" dirty="0">
                <a:solidFill>
                  <a:srgbClr val="005888"/>
                </a:solidFill>
                <a:latin typeface="Calibri" pitchFamily="34" charset="0"/>
                <a:cs typeface="Arial" pitchFamily="34" charset="0"/>
              </a:rPr>
              <a:t>h</a:t>
            </a:r>
            <a:r>
              <a:rPr lang="es-ES" sz="692" dirty="0">
                <a:solidFill>
                  <a:srgbClr val="005888"/>
                </a:solidFill>
                <a:latin typeface="Calibri" pitchFamily="34" charset="0"/>
                <a:cs typeface="Arial" pitchFamily="34" charset="0"/>
              </a:rPr>
              <a:t> 2024). </a:t>
            </a:r>
          </a:p>
        </p:txBody>
      </p:sp>
      <p:sp>
        <p:nvSpPr>
          <p:cNvPr id="47" name="17 CuadroTexto"/>
          <p:cNvSpPr txBox="1"/>
          <p:nvPr/>
        </p:nvSpPr>
        <p:spPr>
          <a:xfrm>
            <a:off x="6990256" y="6087758"/>
            <a:ext cx="1160585" cy="220188"/>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Contact details</a:t>
            </a:r>
          </a:p>
        </p:txBody>
      </p:sp>
      <p:sp>
        <p:nvSpPr>
          <p:cNvPr id="54" name="28 Rectángulo"/>
          <p:cNvSpPr/>
          <p:nvPr/>
        </p:nvSpPr>
        <p:spPr>
          <a:xfrm>
            <a:off x="3826050" y="2803154"/>
            <a:ext cx="4514838" cy="3954079"/>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a:solidFill>
                <a:prstClr val="white"/>
              </a:solidFill>
              <a:latin typeface="Calibri"/>
            </a:endParaRPr>
          </a:p>
        </p:txBody>
      </p:sp>
      <p:sp>
        <p:nvSpPr>
          <p:cNvPr id="49" name="28 Rectángulo"/>
          <p:cNvSpPr/>
          <p:nvPr/>
        </p:nvSpPr>
        <p:spPr>
          <a:xfrm>
            <a:off x="3856820" y="5847578"/>
            <a:ext cx="4492969" cy="19176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a:solidFill>
                <a:prstClr val="white"/>
              </a:solidFill>
              <a:latin typeface="Calibri"/>
            </a:endParaRPr>
          </a:p>
        </p:txBody>
      </p:sp>
      <p:sp>
        <p:nvSpPr>
          <p:cNvPr id="4" name="CuadroTexto 3"/>
          <p:cNvSpPr txBox="1"/>
          <p:nvPr/>
        </p:nvSpPr>
        <p:spPr>
          <a:xfrm>
            <a:off x="3838318" y="918021"/>
            <a:ext cx="4432445" cy="411844"/>
          </a:xfrm>
          <a:prstGeom prst="rect">
            <a:avLst/>
          </a:prstGeom>
          <a:solidFill>
            <a:srgbClr val="005888"/>
          </a:solidFill>
        </p:spPr>
        <p:txBody>
          <a:bodyPr wrap="square" rtlCol="0">
            <a:spAutoFit/>
          </a:bodyPr>
          <a:lstStyle/>
          <a:p>
            <a:pPr algn="ctr" defTabSz="633039"/>
            <a:r>
              <a:rPr lang="en-US" sz="692" b="1" dirty="0">
                <a:solidFill>
                  <a:prstClr val="white"/>
                </a:solidFill>
                <a:latin typeface="Calibri"/>
              </a:rPr>
              <a:t>Researchers from CIBER and FJD have</a:t>
            </a:r>
            <a:r>
              <a:rPr lang="en-US" sz="692" b="1" dirty="0">
                <a:solidFill>
                  <a:srgbClr val="FFFF00"/>
                </a:solidFill>
                <a:latin typeface="Calibri"/>
              </a:rPr>
              <a:t> </a:t>
            </a:r>
            <a:r>
              <a:rPr lang="en-US" sz="692" b="1" dirty="0">
                <a:solidFill>
                  <a:prstClr val="white"/>
                </a:solidFill>
                <a:latin typeface="Calibri"/>
              </a:rPr>
              <a:t>developed an in vitro method for the diagnosis of allergic asthma or nonallergic asthma, or for the differential diagnosis of allergic asthma and nonallergic asthma, or for the prognosis of asthma in a subject suffering from asthma.</a:t>
            </a:r>
            <a:endParaRPr lang="es-ES" sz="692" b="1" dirty="0">
              <a:solidFill>
                <a:prstClr val="white"/>
              </a:solidFill>
              <a:latin typeface="Calibri"/>
            </a:endParaRPr>
          </a:p>
        </p:txBody>
      </p:sp>
      <p:sp>
        <p:nvSpPr>
          <p:cNvPr id="28" name="13 CuadroTexto"/>
          <p:cNvSpPr txBox="1"/>
          <p:nvPr/>
        </p:nvSpPr>
        <p:spPr>
          <a:xfrm>
            <a:off x="6405454" y="6252807"/>
            <a:ext cx="1894364" cy="539956"/>
          </a:xfrm>
          <a:prstGeom prst="rect">
            <a:avLst/>
          </a:prstGeom>
          <a:noFill/>
        </p:spPr>
        <p:txBody>
          <a:bodyPr wrap="square" rtlCol="0">
            <a:spAutoFit/>
          </a:bodyPr>
          <a:lstStyle/>
          <a:p>
            <a:pPr algn="ctr" defTabSz="633039"/>
            <a:r>
              <a:rPr lang="es-ES" sz="554" b="1" dirty="0">
                <a:solidFill>
                  <a:srgbClr val="005888"/>
                </a:solidFill>
                <a:latin typeface="Calibri"/>
              </a:rPr>
              <a:t>Centro de Investigación Biomédica en Red </a:t>
            </a:r>
            <a:r>
              <a:rPr lang="ca-ES" sz="554" b="1" i="1" dirty="0">
                <a:solidFill>
                  <a:srgbClr val="005888"/>
                </a:solidFill>
                <a:latin typeface="Calibri" pitchFamily="34" charset="0"/>
                <a:cs typeface="Arial" pitchFamily="34" charset="0"/>
              </a:rPr>
              <a:t>(CIBER)</a:t>
            </a:r>
          </a:p>
          <a:p>
            <a:pPr algn="ctr" defTabSz="633039"/>
            <a:r>
              <a:rPr lang="ca-ES" sz="554" dirty="0">
                <a:solidFill>
                  <a:prstClr val="black"/>
                </a:solidFill>
                <a:latin typeface="Calibri" pitchFamily="34" charset="0"/>
                <a:cs typeface="Arial" pitchFamily="34" charset="0"/>
                <a:hlinkClick r:id="rId3"/>
              </a:rPr>
              <a:t>egonzalez@ciberes.org</a:t>
            </a:r>
            <a:endParaRPr lang="ca-ES" sz="554" dirty="0">
              <a:solidFill>
                <a:prstClr val="black"/>
              </a:solidFill>
              <a:latin typeface="Calibri" pitchFamily="34" charset="0"/>
              <a:cs typeface="Arial" pitchFamily="34" charset="0"/>
            </a:endParaRPr>
          </a:p>
          <a:p>
            <a:pPr algn="ctr" defTabSz="633039"/>
            <a:r>
              <a:rPr lang="ca-ES" sz="554" dirty="0">
                <a:solidFill>
                  <a:prstClr val="black"/>
                </a:solidFill>
                <a:latin typeface="Calibri" pitchFamily="34" charset="0"/>
                <a:cs typeface="Arial" pitchFamily="34" charset="0"/>
                <a:hlinkClick r:id="rId4"/>
              </a:rPr>
              <a:t>otc@ciberisciii.es</a:t>
            </a:r>
          </a:p>
          <a:p>
            <a:pPr algn="ctr" defTabSz="633039"/>
            <a:r>
              <a:rPr lang="ca-ES" sz="554" dirty="0">
                <a:solidFill>
                  <a:prstClr val="black"/>
                </a:solidFill>
                <a:latin typeface="Calibri" pitchFamily="34" charset="0"/>
                <a:cs typeface="Arial" pitchFamily="34" charset="0"/>
                <a:hlinkClick r:id="rId4"/>
              </a:rPr>
              <a:t>https://www.ciberisciii.es/en</a:t>
            </a:r>
            <a:endParaRPr lang="ca-ES" sz="554" dirty="0">
              <a:solidFill>
                <a:prstClr val="black"/>
              </a:solidFill>
              <a:latin typeface="Calibri" pitchFamily="34" charset="0"/>
              <a:cs typeface="Arial" pitchFamily="34" charset="0"/>
            </a:endParaRPr>
          </a:p>
          <a:p>
            <a:pPr algn="ctr" defTabSz="633039"/>
            <a:endParaRPr lang="ca-ES" sz="692" dirty="0">
              <a:solidFill>
                <a:prstClr val="black"/>
              </a:solidFill>
              <a:latin typeface="Calibri" pitchFamily="34" charset="0"/>
              <a:cs typeface="Arial" pitchFamily="34" charset="0"/>
            </a:endParaRPr>
          </a:p>
        </p:txBody>
      </p:sp>
      <p:sp>
        <p:nvSpPr>
          <p:cNvPr id="30" name="17 CuadroTexto"/>
          <p:cNvSpPr txBox="1"/>
          <p:nvPr/>
        </p:nvSpPr>
        <p:spPr>
          <a:xfrm>
            <a:off x="3952378" y="6068022"/>
            <a:ext cx="1417707" cy="688843"/>
          </a:xfrm>
          <a:prstGeom prst="rect">
            <a:avLst/>
          </a:prstGeom>
          <a:noFill/>
          <a:ln>
            <a:noFill/>
          </a:ln>
        </p:spPr>
        <p:txBody>
          <a:bodyPr wrap="square" rtlCol="0">
            <a:spAutoFit/>
          </a:bodyPr>
          <a:lstStyle/>
          <a:p>
            <a:pPr algn="ctr" defTabSz="633039"/>
            <a:r>
              <a:rPr lang="en-US" sz="831" b="1" dirty="0">
                <a:solidFill>
                  <a:srgbClr val="005888"/>
                </a:solidFill>
                <a:latin typeface="Calibri" pitchFamily="34" charset="0"/>
                <a:cs typeface="Arial" pitchFamily="34" charset="0"/>
              </a:rPr>
              <a:t>Aims</a:t>
            </a:r>
          </a:p>
          <a:p>
            <a:pPr algn="just" defTabSz="633039"/>
            <a:endParaRPr lang="en-US" sz="277" b="1" dirty="0">
              <a:solidFill>
                <a:srgbClr val="005888"/>
              </a:solidFill>
              <a:latin typeface="Calibri" pitchFamily="34" charset="0"/>
              <a:cs typeface="Arial" pitchFamily="34" charset="0"/>
            </a:endParaRPr>
          </a:p>
          <a:p>
            <a:pPr algn="just" defTabSz="633039"/>
            <a:r>
              <a:rPr lang="en-US" sz="692"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7332091" y="12630"/>
            <a:ext cx="1074877" cy="181198"/>
          </a:xfrm>
          <a:prstGeom prst="rect">
            <a:avLst/>
          </a:prstGeom>
          <a:noFill/>
          <a:ln w="9525">
            <a:noFill/>
            <a:miter lim="800000"/>
            <a:headEnd/>
            <a:tailEnd/>
          </a:ln>
          <a:effectLst/>
        </p:spPr>
        <p:txBody>
          <a:bodyPr vert="horz" wrap="square" lIns="63305" tIns="31652" rIns="63305" bIns="31652" numCol="1" anchor="ctr" anchorCtr="0" compatLnSpc="1">
            <a:prstTxWarp prst="textNoShape">
              <a:avLst/>
            </a:prstTxWarp>
            <a:spAutoFit/>
          </a:bodyPr>
          <a:lstStyle/>
          <a:p>
            <a:pPr algn="r" defTabSz="633039" fontAlgn="base">
              <a:spcBef>
                <a:spcPct val="0"/>
              </a:spcBef>
              <a:spcAft>
                <a:spcPct val="0"/>
              </a:spcAft>
            </a:pPr>
            <a:r>
              <a:rPr lang="en-US" sz="762" b="1" dirty="0">
                <a:solidFill>
                  <a:srgbClr val="005888"/>
                </a:solidFill>
                <a:latin typeface="Calibri" pitchFamily="34" charset="0"/>
                <a:cs typeface="Arial" pitchFamily="34" charset="0"/>
              </a:rPr>
              <a:t>Technology Offer</a:t>
            </a:r>
          </a:p>
        </p:txBody>
      </p:sp>
      <p:pic>
        <p:nvPicPr>
          <p:cNvPr id="12" name="Imagen 11">
            <a:extLst>
              <a:ext uri="{FF2B5EF4-FFF2-40B4-BE49-F238E27FC236}">
                <a16:creationId xmlns:a16="http://schemas.microsoft.com/office/drawing/2014/main" id="{3E0AB592-E571-EFA4-23E3-18D4A89AC739}"/>
              </a:ext>
            </a:extLst>
          </p:cNvPr>
          <p:cNvPicPr>
            <a:picLocks noChangeAspect="1"/>
          </p:cNvPicPr>
          <p:nvPr/>
        </p:nvPicPr>
        <p:blipFill rotWithShape="1">
          <a:blip r:embed="rId5"/>
          <a:srcRect l="2949" t="13115" r="4571" b="13089"/>
          <a:stretch/>
        </p:blipFill>
        <p:spPr>
          <a:xfrm>
            <a:off x="3797983" y="132579"/>
            <a:ext cx="1699797" cy="298107"/>
          </a:xfrm>
          <a:prstGeom prst="rect">
            <a:avLst/>
          </a:prstGeom>
        </p:spPr>
      </p:pic>
      <p:pic>
        <p:nvPicPr>
          <p:cNvPr id="16" name="Imagen 15" descr="Logotipo, nombre de la empresa">
            <a:extLst>
              <a:ext uri="{FF2B5EF4-FFF2-40B4-BE49-F238E27FC236}">
                <a16:creationId xmlns:a16="http://schemas.microsoft.com/office/drawing/2014/main" id="{33B6E74A-4B1A-518C-7157-D561338D9CE9}"/>
              </a:ext>
            </a:extLst>
          </p:cNvPr>
          <p:cNvPicPr>
            <a:picLocks noChangeAspect="1"/>
          </p:cNvPicPr>
          <p:nvPr/>
        </p:nvPicPr>
        <p:blipFill rotWithShape="1">
          <a:blip r:embed="rId6"/>
          <a:srcRect l="5966" t="10380" r="7513" b="9018"/>
          <a:stretch/>
        </p:blipFill>
        <p:spPr>
          <a:xfrm>
            <a:off x="5595679" y="6189858"/>
            <a:ext cx="801235" cy="370174"/>
          </a:xfrm>
          <a:prstGeom prst="rect">
            <a:avLst/>
          </a:prstGeom>
        </p:spPr>
      </p:pic>
      <p:sp>
        <p:nvSpPr>
          <p:cNvPr id="6" name="Rectangle 1">
            <a:extLst>
              <a:ext uri="{FF2B5EF4-FFF2-40B4-BE49-F238E27FC236}">
                <a16:creationId xmlns:a16="http://schemas.microsoft.com/office/drawing/2014/main" id="{88E492E5-2B76-1690-34DD-1F3CD8C7D0E4}"/>
              </a:ext>
            </a:extLst>
          </p:cNvPr>
          <p:cNvSpPr>
            <a:spLocks noChangeArrowheads="1"/>
          </p:cNvSpPr>
          <p:nvPr/>
        </p:nvSpPr>
        <p:spPr bwMode="auto">
          <a:xfrm>
            <a:off x="3797983" y="640030"/>
            <a:ext cx="4497615" cy="234418"/>
          </a:xfrm>
          <a:prstGeom prst="rect">
            <a:avLst/>
          </a:prstGeom>
          <a:noFill/>
          <a:ln w="9525">
            <a:noFill/>
            <a:miter lim="800000"/>
            <a:headEnd/>
            <a:tailEnd/>
          </a:ln>
          <a:effectLst/>
        </p:spPr>
        <p:txBody>
          <a:bodyPr vert="horz" wrap="square" lIns="63305" tIns="31652" rIns="63305" bIns="31652" numCol="1" anchor="ctr" anchorCtr="0" compatLnSpc="1">
            <a:prstTxWarp prst="textNoShape">
              <a:avLst/>
            </a:prstTxWarp>
            <a:spAutoFit/>
          </a:bodyPr>
          <a:lstStyle/>
          <a:p>
            <a:pPr algn="ctr" defTabSz="633039" fontAlgn="base">
              <a:spcBef>
                <a:spcPct val="0"/>
              </a:spcBef>
              <a:spcAft>
                <a:spcPct val="0"/>
              </a:spcAft>
            </a:pPr>
            <a:r>
              <a:rPr lang="en-US" sz="1108" b="1" i="1" dirty="0">
                <a:solidFill>
                  <a:prstClr val="white"/>
                </a:solidFill>
                <a:latin typeface="Calibri" pitchFamily="34" charset="0"/>
                <a:ea typeface="Times New Roman" pitchFamily="18" charset="0"/>
                <a:cs typeface="GillSansMT-Bold"/>
              </a:rPr>
              <a:t>METHODS FOR THE DIAGNOSIS AND CLASSIFICATION OF ASTHMA</a:t>
            </a:r>
          </a:p>
        </p:txBody>
      </p:sp>
      <p:sp>
        <p:nvSpPr>
          <p:cNvPr id="23" name="CuadroTexto 22">
            <a:extLst>
              <a:ext uri="{FF2B5EF4-FFF2-40B4-BE49-F238E27FC236}">
                <a16:creationId xmlns:a16="http://schemas.microsoft.com/office/drawing/2014/main" id="{8E1B922D-E1CE-E1C9-AD23-4A16CAE166E4}"/>
              </a:ext>
            </a:extLst>
          </p:cNvPr>
          <p:cNvSpPr txBox="1"/>
          <p:nvPr/>
        </p:nvSpPr>
        <p:spPr>
          <a:xfrm>
            <a:off x="3902525" y="2941349"/>
            <a:ext cx="4287246" cy="1445589"/>
          </a:xfrm>
          <a:prstGeom prst="rect">
            <a:avLst/>
          </a:prstGeom>
          <a:noFill/>
        </p:spPr>
        <p:txBody>
          <a:bodyPr wrap="square">
            <a:spAutoFit/>
          </a:bodyPr>
          <a:lstStyle/>
          <a:p>
            <a:pPr defTabSz="633039"/>
            <a:r>
              <a:rPr lang="en-US" sz="831" b="1" dirty="0">
                <a:solidFill>
                  <a:srgbClr val="005888"/>
                </a:solidFill>
                <a:latin typeface="Calibri" pitchFamily="34" charset="0"/>
                <a:cs typeface="Arial" pitchFamily="34" charset="0"/>
              </a:rPr>
              <a:t>Innovative Aspects</a:t>
            </a:r>
            <a:endParaRPr lang="en-GB" sz="831" b="1" dirty="0">
              <a:solidFill>
                <a:srgbClr val="005888"/>
              </a:solidFill>
              <a:latin typeface="Calibri" pitchFamily="34" charset="0"/>
              <a:cs typeface="Arial" pitchFamily="34" charset="0"/>
            </a:endParaRPr>
          </a:p>
          <a:p>
            <a:pPr algn="just" defTabSz="633039"/>
            <a:endParaRPr lang="en-GB" sz="692" dirty="0">
              <a:solidFill>
                <a:srgbClr val="005888"/>
              </a:solidFill>
              <a:latin typeface="Calibri"/>
              <a:ea typeface="Calibri" panose="020F0502020204030204" pitchFamily="34" charset="0"/>
            </a:endParaRPr>
          </a:p>
          <a:p>
            <a:pPr marL="118695" indent="-118695" algn="just" defTabSz="633039">
              <a:buFont typeface="Arial" panose="020B0604020202020204" pitchFamily="34" charset="0"/>
              <a:buChar char="•"/>
            </a:pPr>
            <a:r>
              <a:rPr lang="en-GB" sz="727" dirty="0">
                <a:solidFill>
                  <a:srgbClr val="005888"/>
                </a:solidFill>
                <a:latin typeface="Calibri" pitchFamily="34" charset="0"/>
                <a:cs typeface="Arial" pitchFamily="34" charset="0"/>
              </a:rPr>
              <a:t>The asthma diagnosis could be performed based only in the measurement of the expression of one gene: CPA3. </a:t>
            </a:r>
          </a:p>
          <a:p>
            <a:pPr marL="118695" indent="-118695" algn="just" defTabSz="633039">
              <a:buFont typeface="Arial" panose="020B0604020202020204" pitchFamily="34" charset="0"/>
              <a:buChar char="•"/>
            </a:pPr>
            <a:endParaRPr lang="en-GB" sz="727" dirty="0">
              <a:solidFill>
                <a:srgbClr val="005888"/>
              </a:solidFill>
              <a:latin typeface="Calibri" pitchFamily="34" charset="0"/>
              <a:cs typeface="Arial" pitchFamily="34" charset="0"/>
            </a:endParaRPr>
          </a:p>
          <a:p>
            <a:pPr marL="118695" indent="-118695" algn="just" defTabSz="633039">
              <a:buFont typeface="Arial" panose="020B0604020202020204" pitchFamily="34" charset="0"/>
              <a:buChar char="•"/>
            </a:pPr>
            <a:r>
              <a:rPr lang="en-GB" sz="727" dirty="0">
                <a:solidFill>
                  <a:srgbClr val="005888"/>
                </a:solidFill>
                <a:latin typeface="Calibri" pitchFamily="34" charset="0"/>
                <a:cs typeface="Arial" pitchFamily="34" charset="0"/>
              </a:rPr>
              <a:t>Also, the expression of two more genes, could discriminate allergic asthma and nonallergic asthmatic patients. </a:t>
            </a:r>
          </a:p>
          <a:p>
            <a:pPr marL="118695" indent="-118695" algn="just" defTabSz="633039">
              <a:buFont typeface="Arial" panose="020B0604020202020204" pitchFamily="34" charset="0"/>
              <a:buChar char="•"/>
            </a:pPr>
            <a:endParaRPr lang="en-GB" sz="727" dirty="0">
              <a:solidFill>
                <a:srgbClr val="005888"/>
              </a:solidFill>
              <a:latin typeface="Calibri" pitchFamily="34" charset="0"/>
              <a:cs typeface="Arial" pitchFamily="34" charset="0"/>
            </a:endParaRPr>
          </a:p>
          <a:p>
            <a:pPr marL="118695" indent="-118695" algn="just" defTabSz="633039">
              <a:buFont typeface="Arial" panose="020B0604020202020204" pitchFamily="34" charset="0"/>
              <a:buChar char="•"/>
            </a:pPr>
            <a:r>
              <a:rPr lang="en-GB" sz="727" dirty="0">
                <a:solidFill>
                  <a:srgbClr val="005888"/>
                </a:solidFill>
                <a:latin typeface="Calibri" pitchFamily="34" charset="0"/>
                <a:cs typeface="Arial" pitchFamily="34" charset="0"/>
              </a:rPr>
              <a:t>With three more genes, the asthma severity discrimination could be performed.</a:t>
            </a:r>
          </a:p>
          <a:p>
            <a:pPr marL="118695" indent="-118695" algn="just" defTabSz="633039">
              <a:buFont typeface="Arial" panose="020B0604020202020204" pitchFamily="34" charset="0"/>
              <a:buChar char="•"/>
            </a:pPr>
            <a:endParaRPr lang="en-GB" sz="727" dirty="0">
              <a:solidFill>
                <a:srgbClr val="005888"/>
              </a:solidFill>
              <a:latin typeface="Calibri" pitchFamily="34" charset="0"/>
              <a:cs typeface="Arial" pitchFamily="34" charset="0"/>
            </a:endParaRPr>
          </a:p>
          <a:p>
            <a:pPr marL="118695" indent="-118695" algn="just" defTabSz="633039">
              <a:buFont typeface="Arial" panose="020B0604020202020204" pitchFamily="34" charset="0"/>
              <a:buChar char="•"/>
            </a:pPr>
            <a:r>
              <a:rPr lang="en-US" sz="727" dirty="0">
                <a:solidFill>
                  <a:srgbClr val="005888"/>
                </a:solidFill>
                <a:latin typeface="Calibri" pitchFamily="34" charset="0"/>
                <a:cs typeface="Arial" pitchFamily="34" charset="0"/>
              </a:rPr>
              <a:t>This algorithm is based on the results of a longitudinal analysis performed with samples from asthmatic (allergic and non-allergic) and healthy subjects.</a:t>
            </a:r>
            <a:endParaRPr lang="es-ES" sz="727" dirty="0">
              <a:solidFill>
                <a:srgbClr val="005888"/>
              </a:solidFill>
              <a:latin typeface="Calibri" pitchFamily="34" charset="0"/>
              <a:cs typeface="Arial" pitchFamily="34" charset="0"/>
            </a:endParaRPr>
          </a:p>
        </p:txBody>
      </p:sp>
      <p:pic>
        <p:nvPicPr>
          <p:cNvPr id="1026" name="Imagen 1" descr="C:\Users\Marcos Garcia\Desktop\IIS_FJD_3.png">
            <a:extLst>
              <a:ext uri="{FF2B5EF4-FFF2-40B4-BE49-F238E27FC236}">
                <a16:creationId xmlns:a16="http://schemas.microsoft.com/office/drawing/2014/main" id="{EA110B0C-6FF7-1447-B60E-72F77D277F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7074" y="7753"/>
            <a:ext cx="322386" cy="4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González Lozano</dc:creator>
  <cp:lastModifiedBy>Elena González Lozano</cp:lastModifiedBy>
  <cp:revision>1</cp:revision>
  <dcterms:created xsi:type="dcterms:W3CDTF">2024-04-10T16:37:51Z</dcterms:created>
  <dcterms:modified xsi:type="dcterms:W3CDTF">2024-04-10T16:38:35Z</dcterms:modified>
</cp:coreProperties>
</file>