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1" r:id="rId2"/>
  </p:sldIdLst>
  <p:sldSz cx="6858000" cy="9906000" type="A4"/>
  <p:notesSz cx="7099300" cy="1023461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RONELLA, MERITXELL (ICMDM)" initials="G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88"/>
    <a:srgbClr val="0B5E84"/>
    <a:srgbClr val="747F85"/>
    <a:srgbClr val="00658F"/>
    <a:srgbClr val="7C63A3"/>
    <a:srgbClr val="7E64A4"/>
    <a:srgbClr val="596871"/>
    <a:srgbClr val="993489"/>
    <a:srgbClr val="AE5DA1"/>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3979" autoAdjust="0"/>
  </p:normalViewPr>
  <p:slideViewPr>
    <p:cSldViewPr>
      <p:cViewPr>
        <p:scale>
          <a:sx n="90" d="100"/>
          <a:sy n="90" d="100"/>
        </p:scale>
        <p:origin x="1699" y="-1997"/>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F472BA49-DE49-484A-BB92-35A74A6DE3CF}" type="datetimeFigureOut">
              <a:rPr lang="es-ES" smtClean="0"/>
              <a:t>02/03/2024</a:t>
            </a:fld>
            <a:endParaRPr lang="es-ES"/>
          </a:p>
        </p:txBody>
      </p:sp>
      <p:sp>
        <p:nvSpPr>
          <p:cNvPr id="4" name="Marcador de imagen de diapositiva 3"/>
          <p:cNvSpPr>
            <a:spLocks noGrp="1" noRot="1" noChangeAspect="1"/>
          </p:cNvSpPr>
          <p:nvPr>
            <p:ph type="sldImg" idx="2"/>
          </p:nvPr>
        </p:nvSpPr>
        <p:spPr>
          <a:xfrm>
            <a:off x="2354263" y="1279525"/>
            <a:ext cx="2390775" cy="34544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1BFD97DE-A97C-43AC-906F-6326D8428778}" type="slidenum">
              <a:rPr lang="es-ES" smtClean="0"/>
              <a:t>‹Nº›</a:t>
            </a:fld>
            <a:endParaRPr lang="es-ES"/>
          </a:p>
        </p:txBody>
      </p:sp>
    </p:spTree>
    <p:extLst>
      <p:ext uri="{BB962C8B-B14F-4D97-AF65-F5344CB8AC3E}">
        <p14:creationId xmlns:p14="http://schemas.microsoft.com/office/powerpoint/2010/main" val="166607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BFD97DE-A97C-43AC-906F-6326D8428778}" type="slidenum">
              <a:rPr lang="es-ES" smtClean="0"/>
              <a:t>1</a:t>
            </a:fld>
            <a:endParaRPr lang="es-ES"/>
          </a:p>
        </p:txBody>
      </p:sp>
    </p:spTree>
    <p:extLst>
      <p:ext uri="{BB962C8B-B14F-4D97-AF65-F5344CB8AC3E}">
        <p14:creationId xmlns:p14="http://schemas.microsoft.com/office/powerpoint/2010/main" val="246718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3077282"/>
            <a:ext cx="5829300" cy="2123369"/>
          </a:xfrm>
        </p:spPr>
        <p:txBody>
          <a:bodyPr/>
          <a:lstStyle/>
          <a:p>
            <a:r>
              <a:rPr lang="es-ES"/>
              <a:t>Haga clic para modificar el estilo de título del patrón</a:t>
            </a:r>
            <a:endParaRPr lang="ca-ES"/>
          </a:p>
        </p:txBody>
      </p:sp>
      <p:sp>
        <p:nvSpPr>
          <p:cNvPr id="3" name="2 Subtítulo"/>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2/3/2024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2/3/2024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96700"/>
            <a:ext cx="1543050" cy="8452203"/>
          </a:xfrm>
        </p:spPr>
        <p:txBody>
          <a:bodyPr vert="eaVert"/>
          <a:lstStyle/>
          <a:p>
            <a:r>
              <a:rPr lang="es-ES"/>
              <a:t>Haga clic para modificar el estilo de título del patrón</a:t>
            </a:r>
            <a:endParaRPr lang="ca-ES"/>
          </a:p>
        </p:txBody>
      </p:sp>
      <p:sp>
        <p:nvSpPr>
          <p:cNvPr id="3" name="2 Marcador de texto vertical"/>
          <p:cNvSpPr>
            <a:spLocks noGrp="1"/>
          </p:cNvSpPr>
          <p:nvPr>
            <p:ph type="body" orient="vert" idx="1"/>
          </p:nvPr>
        </p:nvSpPr>
        <p:spPr>
          <a:xfrm>
            <a:off x="342900" y="396700"/>
            <a:ext cx="4514850" cy="845220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2/3/2024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2/3/2024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6365523"/>
            <a:ext cx="5829300" cy="1967442"/>
          </a:xfrm>
        </p:spPr>
        <p:txBody>
          <a:bodyPr anchor="t"/>
          <a:lstStyle>
            <a:lvl1pPr algn="l">
              <a:defRPr sz="4000" b="1" cap="all"/>
            </a:lvl1pPr>
          </a:lstStyle>
          <a:p>
            <a:r>
              <a:rPr lang="es-ES"/>
              <a:t>Haga clic para modificar el estilo de título del patrón</a:t>
            </a:r>
            <a:endParaRPr lang="ca-ES"/>
          </a:p>
        </p:txBody>
      </p:sp>
      <p:sp>
        <p:nvSpPr>
          <p:cNvPr id="3" name="2 Marcador de texto"/>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C1EE59A-67DF-4ABC-A904-2040D886B9A7}" type="datetimeFigureOut">
              <a:rPr lang="ca-ES" smtClean="0"/>
              <a:pPr/>
              <a:t>2/3/2024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contenido"/>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contenido"/>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4 Marcador de fecha"/>
          <p:cNvSpPr>
            <a:spLocks noGrp="1"/>
          </p:cNvSpPr>
          <p:nvPr>
            <p:ph type="dt" sz="half" idx="10"/>
          </p:nvPr>
        </p:nvSpPr>
        <p:spPr/>
        <p:txBody>
          <a:bodyPr/>
          <a:lstStyle/>
          <a:p>
            <a:fld id="{BC1EE59A-67DF-4ABC-A904-2040D886B9A7}" type="datetimeFigureOut">
              <a:rPr lang="ca-ES" smtClean="0"/>
              <a:pPr/>
              <a:t>2/3/2024</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ca-ES"/>
          </a:p>
        </p:txBody>
      </p:sp>
      <p:sp>
        <p:nvSpPr>
          <p:cNvPr id="3" name="2 Marcador de texto"/>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4 Marcador de texto"/>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6 Marcador de fecha"/>
          <p:cNvSpPr>
            <a:spLocks noGrp="1"/>
          </p:cNvSpPr>
          <p:nvPr>
            <p:ph type="dt" sz="half" idx="10"/>
          </p:nvPr>
        </p:nvSpPr>
        <p:spPr/>
        <p:txBody>
          <a:bodyPr/>
          <a:lstStyle/>
          <a:p>
            <a:fld id="{BC1EE59A-67DF-4ABC-A904-2040D886B9A7}" type="datetimeFigureOut">
              <a:rPr lang="ca-ES" smtClean="0"/>
              <a:pPr/>
              <a:t>2/3/2024</a:t>
            </a:fld>
            <a:endParaRPr lang="ca-ES"/>
          </a:p>
        </p:txBody>
      </p:sp>
      <p:sp>
        <p:nvSpPr>
          <p:cNvPr id="8" name="7 Marcador de pie de página"/>
          <p:cNvSpPr>
            <a:spLocks noGrp="1"/>
          </p:cNvSpPr>
          <p:nvPr>
            <p:ph type="ftr" sz="quarter" idx="11"/>
          </p:nvPr>
        </p:nvSpPr>
        <p:spPr/>
        <p:txBody>
          <a:bodyPr/>
          <a:lstStyle/>
          <a:p>
            <a:endParaRPr lang="ca-ES"/>
          </a:p>
        </p:txBody>
      </p:sp>
      <p:sp>
        <p:nvSpPr>
          <p:cNvPr id="9" name="8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fecha"/>
          <p:cNvSpPr>
            <a:spLocks noGrp="1"/>
          </p:cNvSpPr>
          <p:nvPr>
            <p:ph type="dt" sz="half" idx="10"/>
          </p:nvPr>
        </p:nvSpPr>
        <p:spPr/>
        <p:txBody>
          <a:bodyPr/>
          <a:lstStyle/>
          <a:p>
            <a:fld id="{BC1EE59A-67DF-4ABC-A904-2040D886B9A7}" type="datetimeFigureOut">
              <a:rPr lang="ca-ES" smtClean="0"/>
              <a:pPr/>
              <a:t>2/3/2024</a:t>
            </a:fld>
            <a:endParaRPr lang="ca-ES"/>
          </a:p>
        </p:txBody>
      </p:sp>
      <p:sp>
        <p:nvSpPr>
          <p:cNvPr id="4" name="3 Marcador de pie de página"/>
          <p:cNvSpPr>
            <a:spLocks noGrp="1"/>
          </p:cNvSpPr>
          <p:nvPr>
            <p:ph type="ftr" sz="quarter" idx="11"/>
          </p:nvPr>
        </p:nvSpPr>
        <p:spPr/>
        <p:txBody>
          <a:bodyPr/>
          <a:lstStyle/>
          <a:p>
            <a:endParaRPr lang="ca-ES"/>
          </a:p>
        </p:txBody>
      </p:sp>
      <p:sp>
        <p:nvSpPr>
          <p:cNvPr id="5" name="4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1EE59A-67DF-4ABC-A904-2040D886B9A7}" type="datetimeFigureOut">
              <a:rPr lang="ca-ES" smtClean="0"/>
              <a:pPr/>
              <a:t>2/3/2024</a:t>
            </a:fld>
            <a:endParaRPr lang="ca-ES"/>
          </a:p>
        </p:txBody>
      </p:sp>
      <p:sp>
        <p:nvSpPr>
          <p:cNvPr id="3" name="2 Marcador de pie de página"/>
          <p:cNvSpPr>
            <a:spLocks noGrp="1"/>
          </p:cNvSpPr>
          <p:nvPr>
            <p:ph type="ftr" sz="quarter" idx="11"/>
          </p:nvPr>
        </p:nvSpPr>
        <p:spPr/>
        <p:txBody>
          <a:bodyPr/>
          <a:lstStyle/>
          <a:p>
            <a:endParaRPr lang="ca-ES"/>
          </a:p>
        </p:txBody>
      </p:sp>
      <p:sp>
        <p:nvSpPr>
          <p:cNvPr id="4" name="3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94405"/>
            <a:ext cx="2256235" cy="1678517"/>
          </a:xfrm>
        </p:spPr>
        <p:txBody>
          <a:bodyPr anchor="b"/>
          <a:lstStyle>
            <a:lvl1pPr algn="l">
              <a:defRPr sz="2000" b="1"/>
            </a:lvl1pPr>
          </a:lstStyle>
          <a:p>
            <a:r>
              <a:rPr lang="es-ES"/>
              <a:t>Haga clic para modificar el estilo de título del patrón</a:t>
            </a:r>
            <a:endParaRPr lang="ca-ES"/>
          </a:p>
        </p:txBody>
      </p:sp>
      <p:sp>
        <p:nvSpPr>
          <p:cNvPr id="3" name="2 Marcador de contenido"/>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texto"/>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1EE59A-67DF-4ABC-A904-2040D886B9A7}" type="datetimeFigureOut">
              <a:rPr lang="ca-ES" smtClean="0"/>
              <a:pPr/>
              <a:t>2/3/2024</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934200"/>
            <a:ext cx="4114800" cy="818622"/>
          </a:xfrm>
        </p:spPr>
        <p:txBody>
          <a:bodyPr anchor="b"/>
          <a:lstStyle>
            <a:lvl1pPr algn="l">
              <a:defRPr sz="2000" b="1"/>
            </a:lvl1pPr>
          </a:lstStyle>
          <a:p>
            <a:r>
              <a:rPr lang="es-ES"/>
              <a:t>Haga clic para modificar el estilo de título del patrón</a:t>
            </a:r>
            <a:endParaRPr lang="ca-ES"/>
          </a:p>
        </p:txBody>
      </p:sp>
      <p:sp>
        <p:nvSpPr>
          <p:cNvPr id="3" name="2 Marcador de posición de imagen"/>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1EE59A-67DF-4ABC-A904-2040D886B9A7}" type="datetimeFigureOut">
              <a:rPr lang="ca-ES" smtClean="0"/>
              <a:pPr/>
              <a:t>2/3/2024</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2 Marcador de texto"/>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BC1EE59A-67DF-4ABC-A904-2040D886B9A7}" type="datetimeFigureOut">
              <a:rPr lang="ca-ES" smtClean="0"/>
              <a:pPr/>
              <a:t>2/3/2024</a:t>
            </a:fld>
            <a:endParaRPr lang="ca-ES"/>
          </a:p>
        </p:txBody>
      </p:sp>
      <p:sp>
        <p:nvSpPr>
          <p:cNvPr id="5" name="4 Marcador de pie de página"/>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5 Marcador de número de diapositiva"/>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07519C0A-F23F-4A1A-87A3-2F37C2C7DC7A}" type="slidenum">
              <a:rPr lang="ca-ES" smtClean="0"/>
              <a:pPr/>
              <a:t>‹Nº›</a:t>
            </a:fld>
            <a:endParaRPr lang="ca-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hyperlink" Target="mailto:otc@ciberisciii.es"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www.ciberisciii.es/en"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Rectángulo"/>
          <p:cNvSpPr/>
          <p:nvPr/>
        </p:nvSpPr>
        <p:spPr>
          <a:xfrm>
            <a:off x="150185" y="1012923"/>
            <a:ext cx="6521432" cy="1036280"/>
          </a:xfrm>
          <a:prstGeom prst="rect">
            <a:avLst/>
          </a:prstGeom>
          <a:solidFill>
            <a:srgbClr val="005888"/>
          </a:solidFill>
          <a:ln w="38100" cmpd="sng">
            <a:solidFill>
              <a:srgbClr val="0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3223836" y="2033289"/>
            <a:ext cx="3447779" cy="2271637"/>
          </a:xfrm>
          <a:prstGeom prst="rect">
            <a:avLst/>
          </a:prstGeom>
          <a:solidFill>
            <a:schemeClr val="bg1"/>
          </a:solidFill>
          <a:ln w="38100" cap="flat" cmpd="sng" algn="ctr">
            <a:solidFill>
              <a:srgbClr val="0B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63A3"/>
              </a:solidFill>
            </a:endParaRPr>
          </a:p>
        </p:txBody>
      </p:sp>
      <p:sp>
        <p:nvSpPr>
          <p:cNvPr id="31" name="Pentagon 30"/>
          <p:cNvSpPr/>
          <p:nvPr/>
        </p:nvSpPr>
        <p:spPr>
          <a:xfrm>
            <a:off x="150184" y="2033290"/>
            <a:ext cx="3276600" cy="2271638"/>
          </a:xfrm>
          <a:prstGeom prst="homePlate">
            <a:avLst>
              <a:gd name="adj" fmla="val 9015"/>
            </a:avLst>
          </a:prstGeom>
          <a:solidFill>
            <a:schemeClr val="bg1"/>
          </a:solidFill>
          <a:ln w="38100" cap="flat" cmpd="sng" algn="ctr">
            <a:solidFill>
              <a:srgbClr val="0B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 name="Rectangle 1"/>
          <p:cNvSpPr>
            <a:spLocks noChangeArrowheads="1"/>
          </p:cNvSpPr>
          <p:nvPr/>
        </p:nvSpPr>
        <p:spPr bwMode="auto">
          <a:xfrm>
            <a:off x="148485" y="1020370"/>
            <a:ext cx="6496555"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1600" b="1" i="1" cap="all" dirty="0">
                <a:solidFill>
                  <a:schemeClr val="bg1"/>
                </a:solidFill>
              </a:rPr>
              <a:t>Combined use of </a:t>
            </a:r>
            <a:r>
              <a:rPr lang="en-US" sz="1600" b="1" i="1" cap="all" dirty="0" err="1">
                <a:solidFill>
                  <a:schemeClr val="bg1"/>
                </a:solidFill>
              </a:rPr>
              <a:t>biotine</a:t>
            </a:r>
            <a:r>
              <a:rPr lang="en-US" sz="1600" b="1" i="1" cap="all" dirty="0">
                <a:solidFill>
                  <a:schemeClr val="bg1"/>
                </a:solidFill>
              </a:rPr>
              <a:t> and thiamine for prevention and treatment of </a:t>
            </a:r>
            <a:r>
              <a:rPr lang="en-US" sz="1600" b="1" i="1" cap="all" dirty="0" err="1">
                <a:solidFill>
                  <a:schemeClr val="bg1"/>
                </a:solidFill>
              </a:rPr>
              <a:t>Hungtington</a:t>
            </a:r>
            <a:r>
              <a:rPr lang="en-US" sz="1600" b="1" i="1" cap="all" dirty="0">
                <a:solidFill>
                  <a:schemeClr val="bg1"/>
                </a:solidFill>
              </a:rPr>
              <a:t> Disease</a:t>
            </a:r>
            <a:endParaRPr lang="en-US" sz="1400" b="1" dirty="0">
              <a:solidFill>
                <a:schemeClr val="bg1"/>
              </a:solidFill>
              <a:latin typeface="Calibri" pitchFamily="34" charset="0"/>
              <a:ea typeface="Times New Roman" pitchFamily="18" charset="0"/>
              <a:cs typeface="GillSansMT-Bold"/>
            </a:endParaRPr>
          </a:p>
        </p:txBody>
      </p:sp>
      <p:sp>
        <p:nvSpPr>
          <p:cNvPr id="18" name="17 CuadroTexto"/>
          <p:cNvSpPr txBox="1"/>
          <p:nvPr/>
        </p:nvSpPr>
        <p:spPr>
          <a:xfrm>
            <a:off x="191058" y="2056650"/>
            <a:ext cx="3016657" cy="2123658"/>
          </a:xfrm>
          <a:prstGeom prst="rect">
            <a:avLst/>
          </a:prstGeom>
          <a:noFill/>
        </p:spPr>
        <p:txBody>
          <a:bodyPr wrap="square" rtlCol="0">
            <a:spAutoFit/>
          </a:bodyPr>
          <a:lstStyle/>
          <a:p>
            <a:r>
              <a:rPr lang="en-US" sz="1200" b="1" dirty="0">
                <a:solidFill>
                  <a:srgbClr val="005888"/>
                </a:solidFill>
                <a:latin typeface="Calibri" pitchFamily="34" charset="0"/>
                <a:cs typeface="Arial" pitchFamily="34" charset="0"/>
              </a:rPr>
              <a:t>The Need</a:t>
            </a:r>
          </a:p>
          <a:p>
            <a:pPr algn="just"/>
            <a:r>
              <a:rPr lang="en-US" sz="1000" dirty="0">
                <a:solidFill>
                  <a:srgbClr val="005888"/>
                </a:solidFill>
                <a:latin typeface="Calibri" pitchFamily="34" charset="0"/>
                <a:cs typeface="Arial" pitchFamily="34" charset="0"/>
              </a:rPr>
              <a:t>There is no cure or prevention for Huntington Disease (HD), nor is there a known way to stop the worsening of the disease. The average life expectancy is approximately twenty years from the first clinical manifestation. Although HTT lowering strategies currently in clinical trials are promising therapeutic strategies, they are challenged by limitations associated to efficacy of delivery of the gene therapy to the basal ganglia and toxicity issues. It is therefore important to elucidate the molecular mechanisms by which the triggering mutation elicits its toxicity as a way to find easily druggable targets.</a:t>
            </a:r>
          </a:p>
        </p:txBody>
      </p:sp>
      <p:sp>
        <p:nvSpPr>
          <p:cNvPr id="27" name="26 CuadroTexto"/>
          <p:cNvSpPr txBox="1"/>
          <p:nvPr/>
        </p:nvSpPr>
        <p:spPr>
          <a:xfrm>
            <a:off x="3459025" y="2055338"/>
            <a:ext cx="3016423" cy="2123658"/>
          </a:xfrm>
          <a:prstGeom prst="rect">
            <a:avLst/>
          </a:prstGeom>
          <a:noFill/>
        </p:spPr>
        <p:txBody>
          <a:bodyPr wrap="square" rtlCol="0">
            <a:spAutoFit/>
          </a:bodyPr>
          <a:lstStyle/>
          <a:p>
            <a:r>
              <a:rPr lang="en-US" sz="1200" b="1" dirty="0">
                <a:solidFill>
                  <a:srgbClr val="005888"/>
                </a:solidFill>
                <a:latin typeface="Calibri" pitchFamily="34" charset="0"/>
                <a:cs typeface="Arial" pitchFamily="34" charset="0"/>
              </a:rPr>
              <a:t>The Solution</a:t>
            </a:r>
          </a:p>
          <a:p>
            <a:pPr algn="just"/>
            <a:r>
              <a:rPr lang="en-US" sz="1000" dirty="0">
                <a:solidFill>
                  <a:srgbClr val="005888"/>
                </a:solidFill>
                <a:latin typeface="Calibri" pitchFamily="34" charset="0"/>
                <a:cs typeface="Arial" pitchFamily="34" charset="0"/>
              </a:rPr>
              <a:t>Through a detailed research of CPEB1 and CPEB4 protein expression the researchers have discovered a decrease in protein levels of the thiamine transporter (encoded by the SLC19A3 gene) in the striatum of subjects with HD, as well as the decrease in thiamine levels in the cerebrospinal fluid and in the brain of said subjects with HD. These results gave rise to think that a combination therapy with biotin and thiamine administration would be effective for HD patients, the goal of this treatment is to delay and reduce symptoms and help the persons suffering from the disease to fend for themselves for as long as possible.</a:t>
            </a:r>
            <a:endParaRPr lang="en-GB" sz="1000" dirty="0">
              <a:solidFill>
                <a:srgbClr val="993489"/>
              </a:solidFill>
              <a:latin typeface="Calibri" pitchFamily="34" charset="0"/>
              <a:cs typeface="Arial" pitchFamily="34" charset="0"/>
            </a:endParaRPr>
          </a:p>
        </p:txBody>
      </p:sp>
      <p:sp>
        <p:nvSpPr>
          <p:cNvPr id="34" name="17 CuadroTexto"/>
          <p:cNvSpPr txBox="1"/>
          <p:nvPr/>
        </p:nvSpPr>
        <p:spPr>
          <a:xfrm>
            <a:off x="191224" y="4439534"/>
            <a:ext cx="6401384" cy="2215991"/>
          </a:xfrm>
          <a:prstGeom prst="rect">
            <a:avLst/>
          </a:prstGeom>
          <a:noFill/>
        </p:spPr>
        <p:txBody>
          <a:bodyPr wrap="square" rtlCol="0">
            <a:spAutoFit/>
          </a:bodyPr>
          <a:lstStyle/>
          <a:p>
            <a:r>
              <a:rPr lang="en-US" sz="1200" b="1" dirty="0">
                <a:solidFill>
                  <a:srgbClr val="005888"/>
                </a:solidFill>
                <a:latin typeface="Calibri" pitchFamily="34" charset="0"/>
                <a:cs typeface="Arial" pitchFamily="34" charset="0"/>
              </a:rPr>
              <a:t>Innovative Aspects</a:t>
            </a:r>
          </a:p>
          <a:p>
            <a:endParaRPr lang="en-US" sz="600" b="1" dirty="0">
              <a:solidFill>
                <a:srgbClr val="005888"/>
              </a:solidFill>
              <a:latin typeface="Calibri" pitchFamily="34" charset="0"/>
              <a:cs typeface="Arial" pitchFamily="34" charset="0"/>
            </a:endParaRPr>
          </a:p>
          <a:p>
            <a:pPr marL="171450" indent="-171450" algn="just">
              <a:buFontTx/>
              <a:buChar char="-"/>
            </a:pPr>
            <a:r>
              <a:rPr lang="en-US" sz="1000" dirty="0">
                <a:solidFill>
                  <a:srgbClr val="005888"/>
                </a:solidFill>
                <a:latin typeface="Calibri" pitchFamily="34" charset="0"/>
                <a:cs typeface="Arial" pitchFamily="34" charset="0"/>
              </a:rPr>
              <a:t>Efficacy of combined </a:t>
            </a:r>
            <a:r>
              <a:rPr lang="en-US" sz="1000" dirty="0" err="1">
                <a:solidFill>
                  <a:srgbClr val="005888"/>
                </a:solidFill>
                <a:latin typeface="Calibri" pitchFamily="34" charset="0"/>
                <a:cs typeface="Arial" pitchFamily="34" charset="0"/>
              </a:rPr>
              <a:t>biotine</a:t>
            </a:r>
            <a:r>
              <a:rPr lang="en-US" sz="1000" dirty="0">
                <a:solidFill>
                  <a:srgbClr val="005888"/>
                </a:solidFill>
                <a:latin typeface="Calibri" pitchFamily="34" charset="0"/>
                <a:cs typeface="Arial" pitchFamily="34" charset="0"/>
              </a:rPr>
              <a:t> and thiamine treatments is already proven for biotin-thiamine-responsive basal ganglia disease (BTBGD), and our results indicate that HD disease is in part a phenocopy of BTBGD due to a decrease in SLC19A3 protein levels.</a:t>
            </a:r>
          </a:p>
          <a:p>
            <a:pPr marL="171450" indent="-171450" algn="just">
              <a:buFontTx/>
              <a:buChar char="-"/>
            </a:pPr>
            <a:r>
              <a:rPr lang="en-US" sz="1000" dirty="0">
                <a:solidFill>
                  <a:srgbClr val="005888"/>
                </a:solidFill>
                <a:latin typeface="Calibri" pitchFamily="34" charset="0"/>
                <a:cs typeface="Arial" pitchFamily="34" charset="0"/>
              </a:rPr>
              <a:t>Safety of the combined treatment is also granted given its use for BTBGD patients.</a:t>
            </a:r>
          </a:p>
          <a:p>
            <a:pPr marL="171450" indent="-171450" algn="just">
              <a:buFontTx/>
              <a:buChar char="-"/>
            </a:pPr>
            <a:r>
              <a:rPr lang="en-US" sz="1000" dirty="0">
                <a:solidFill>
                  <a:srgbClr val="005888"/>
                </a:solidFill>
                <a:latin typeface="Calibri" pitchFamily="34" charset="0"/>
                <a:cs typeface="Arial" pitchFamily="34" charset="0"/>
              </a:rPr>
              <a:t>Easy administration and accessibility of the combined vitamin therapy to affected brain regions.</a:t>
            </a:r>
          </a:p>
          <a:p>
            <a:pPr marL="171450" indent="-171450" algn="just">
              <a:buFontTx/>
              <a:buChar char="-"/>
            </a:pPr>
            <a:endParaRPr lang="en-US" sz="1000" b="1" dirty="0">
              <a:solidFill>
                <a:srgbClr val="005888"/>
              </a:solidFill>
              <a:latin typeface="Calibri" pitchFamily="34" charset="0"/>
              <a:cs typeface="Arial" pitchFamily="34" charset="0"/>
            </a:endParaRPr>
          </a:p>
          <a:p>
            <a:pPr algn="just"/>
            <a:r>
              <a:rPr lang="en-US" sz="1000" dirty="0">
                <a:solidFill>
                  <a:srgbClr val="005888"/>
                </a:solidFill>
                <a:latin typeface="Calibri" pitchFamily="34" charset="0"/>
                <a:cs typeface="Arial" pitchFamily="34" charset="0"/>
              </a:rPr>
              <a:t>The main implication of our work is that it unveils a therapy that is easy to implement and is likely to improve the course of the disease, as visible improvements have been observed in the preclinical stage.</a:t>
            </a:r>
          </a:p>
          <a:p>
            <a:pPr algn="just"/>
            <a:r>
              <a:rPr lang="en-US" sz="1000" dirty="0">
                <a:solidFill>
                  <a:srgbClr val="005888"/>
                </a:solidFill>
                <a:latin typeface="Calibri" pitchFamily="34" charset="0"/>
                <a:cs typeface="Arial" pitchFamily="34" charset="0"/>
              </a:rPr>
              <a:t>Furthermore, treatment with these vitamins has multiple advantages, such as safety and full accessibility to the central nervous system. In terms of safety, both biotin and thiamine are natural vitamins and are considered nutraceuticals approved by the FDA.</a:t>
            </a:r>
          </a:p>
          <a:p>
            <a:pPr algn="just"/>
            <a:endParaRPr lang="en-US" sz="1000" b="1" dirty="0">
              <a:solidFill>
                <a:srgbClr val="993489"/>
              </a:solidFill>
              <a:latin typeface="Calibri" pitchFamily="34" charset="0"/>
              <a:cs typeface="Arial" pitchFamily="34" charset="0"/>
            </a:endParaRPr>
          </a:p>
        </p:txBody>
      </p:sp>
      <p:sp>
        <p:nvSpPr>
          <p:cNvPr id="35" name="17 CuadroTexto"/>
          <p:cNvSpPr txBox="1"/>
          <p:nvPr/>
        </p:nvSpPr>
        <p:spPr>
          <a:xfrm>
            <a:off x="307525" y="6607190"/>
            <a:ext cx="3151500" cy="438582"/>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0800000" scaled="1"/>
            <a:tileRect/>
          </a:gradFill>
          <a:ln>
            <a:solidFill>
              <a:srgbClr val="005888"/>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1200" b="1" dirty="0">
                <a:solidFill>
                  <a:srgbClr val="005888"/>
                </a:solidFill>
                <a:latin typeface="Calibri" pitchFamily="34" charset="0"/>
                <a:cs typeface="Arial" pitchFamily="34" charset="0"/>
              </a:rPr>
              <a:t>Stage of Development: </a:t>
            </a:r>
          </a:p>
          <a:p>
            <a:r>
              <a:rPr lang="en-US" sz="1050" dirty="0">
                <a:solidFill>
                  <a:srgbClr val="005888"/>
                </a:solidFill>
              </a:rPr>
              <a:t>Phase II clinical assays (HUNTIAM assay)</a:t>
            </a:r>
            <a:endParaRPr lang="en-GB" sz="1050" dirty="0">
              <a:solidFill>
                <a:srgbClr val="005888"/>
              </a:solidFill>
            </a:endParaRPr>
          </a:p>
        </p:txBody>
      </p:sp>
      <p:sp>
        <p:nvSpPr>
          <p:cNvPr id="46" name="17 CuadroTexto"/>
          <p:cNvSpPr txBox="1"/>
          <p:nvPr/>
        </p:nvSpPr>
        <p:spPr>
          <a:xfrm>
            <a:off x="286255" y="7330063"/>
            <a:ext cx="3432523" cy="584775"/>
          </a:xfrm>
          <a:prstGeom prst="rect">
            <a:avLst/>
          </a:prstGeom>
          <a:noFill/>
        </p:spPr>
        <p:txBody>
          <a:bodyPr wrap="square" rtlCol="0">
            <a:spAutoFit/>
          </a:bodyPr>
          <a:lstStyle/>
          <a:p>
            <a:pPr lvl="0"/>
            <a:r>
              <a:rPr lang="en-US" sz="1200" b="1" dirty="0">
                <a:solidFill>
                  <a:srgbClr val="005888"/>
                </a:solidFill>
                <a:latin typeface="Calibri" pitchFamily="34" charset="0"/>
                <a:cs typeface="Arial" pitchFamily="34" charset="0"/>
              </a:rPr>
              <a:t>Intellectual Property:</a:t>
            </a:r>
          </a:p>
          <a:p>
            <a:pPr lvl="0" algn="just"/>
            <a:r>
              <a:rPr lang="es-ES" sz="1000" dirty="0">
                <a:solidFill>
                  <a:srgbClr val="005888"/>
                </a:solidFill>
                <a:latin typeface="Calibri" pitchFamily="34" charset="0"/>
                <a:cs typeface="Arial" pitchFamily="34" charset="0"/>
              </a:rPr>
              <a:t>- </a:t>
            </a:r>
            <a:r>
              <a:rPr lang="es-ES" sz="1000" dirty="0" err="1">
                <a:solidFill>
                  <a:srgbClr val="005888"/>
                </a:solidFill>
                <a:latin typeface="Calibri" pitchFamily="34" charset="0"/>
                <a:cs typeface="Arial" pitchFamily="34" charset="0"/>
              </a:rPr>
              <a:t>United</a:t>
            </a:r>
            <a:r>
              <a:rPr lang="es-ES" sz="1000" dirty="0">
                <a:solidFill>
                  <a:srgbClr val="005888"/>
                </a:solidFill>
                <a:latin typeface="Calibri" pitchFamily="34" charset="0"/>
                <a:cs typeface="Arial" pitchFamily="34" charset="0"/>
              </a:rPr>
              <a:t> </a:t>
            </a:r>
            <a:r>
              <a:rPr lang="es-ES" sz="1000" dirty="0" err="1">
                <a:solidFill>
                  <a:srgbClr val="005888"/>
                </a:solidFill>
                <a:latin typeface="Calibri" pitchFamily="34" charset="0"/>
                <a:cs typeface="Arial" pitchFamily="34" charset="0"/>
              </a:rPr>
              <a:t>States</a:t>
            </a:r>
            <a:r>
              <a:rPr lang="es-ES" sz="1000" dirty="0">
                <a:solidFill>
                  <a:srgbClr val="005888"/>
                </a:solidFill>
                <a:latin typeface="Calibri" pitchFamily="34" charset="0"/>
                <a:cs typeface="Arial" pitchFamily="34" charset="0"/>
              </a:rPr>
              <a:t> (2022): US17/763,439 </a:t>
            </a:r>
          </a:p>
          <a:p>
            <a:pPr lvl="0" algn="just"/>
            <a:r>
              <a:rPr lang="es-ES" sz="1000" dirty="0">
                <a:solidFill>
                  <a:srgbClr val="005888"/>
                </a:solidFill>
                <a:latin typeface="Calibri" pitchFamily="34" charset="0"/>
                <a:cs typeface="Arial" pitchFamily="34" charset="0"/>
              </a:rPr>
              <a:t>- </a:t>
            </a:r>
            <a:r>
              <a:rPr lang="es-ES" sz="1000" dirty="0" err="1">
                <a:solidFill>
                  <a:srgbClr val="005888"/>
                </a:solidFill>
                <a:latin typeface="Calibri" pitchFamily="34" charset="0"/>
                <a:cs typeface="Arial" pitchFamily="34" charset="0"/>
              </a:rPr>
              <a:t>European</a:t>
            </a:r>
            <a:r>
              <a:rPr lang="es-ES" sz="1000" dirty="0">
                <a:solidFill>
                  <a:srgbClr val="005888"/>
                </a:solidFill>
                <a:latin typeface="Calibri" pitchFamily="34" charset="0"/>
                <a:cs typeface="Arial" pitchFamily="34" charset="0"/>
              </a:rPr>
              <a:t> </a:t>
            </a:r>
            <a:r>
              <a:rPr lang="es-ES" sz="1000" dirty="0" err="1">
                <a:solidFill>
                  <a:srgbClr val="005888"/>
                </a:solidFill>
                <a:latin typeface="Calibri" pitchFamily="34" charset="0"/>
                <a:cs typeface="Arial" pitchFamily="34" charset="0"/>
              </a:rPr>
              <a:t>Patent</a:t>
            </a:r>
            <a:r>
              <a:rPr lang="es-ES" sz="1000" dirty="0">
                <a:solidFill>
                  <a:srgbClr val="005888"/>
                </a:solidFill>
                <a:latin typeface="Calibri" pitchFamily="34" charset="0"/>
                <a:cs typeface="Arial" pitchFamily="34" charset="0"/>
              </a:rPr>
              <a:t> (2022): EP20869839.9.</a:t>
            </a:r>
            <a:endParaRPr lang="en-US" sz="1000" dirty="0">
              <a:solidFill>
                <a:srgbClr val="005888"/>
              </a:solidFill>
              <a:latin typeface="Calibri" pitchFamily="34" charset="0"/>
              <a:cs typeface="Arial" pitchFamily="34" charset="0"/>
            </a:endParaRPr>
          </a:p>
        </p:txBody>
      </p:sp>
      <p:sp>
        <p:nvSpPr>
          <p:cNvPr id="47" name="17 CuadroTexto"/>
          <p:cNvSpPr txBox="1"/>
          <p:nvPr/>
        </p:nvSpPr>
        <p:spPr>
          <a:xfrm>
            <a:off x="4653136" y="8849756"/>
            <a:ext cx="1676400" cy="276999"/>
          </a:xfrm>
          <a:prstGeom prst="rect">
            <a:avLst/>
          </a:prstGeom>
          <a:noFill/>
        </p:spPr>
        <p:txBody>
          <a:bodyPr wrap="square" rtlCol="0">
            <a:spAutoFit/>
          </a:bodyPr>
          <a:lstStyle/>
          <a:p>
            <a:r>
              <a:rPr lang="en-US" sz="1200" b="1" dirty="0">
                <a:solidFill>
                  <a:srgbClr val="005888"/>
                </a:solidFill>
                <a:latin typeface="Calibri" pitchFamily="34" charset="0"/>
                <a:cs typeface="Arial" pitchFamily="34" charset="0"/>
              </a:rPr>
              <a:t>Contact details</a:t>
            </a:r>
          </a:p>
        </p:txBody>
      </p:sp>
      <p:sp>
        <p:nvSpPr>
          <p:cNvPr id="54" name="28 Rectángulo"/>
          <p:cNvSpPr/>
          <p:nvPr/>
        </p:nvSpPr>
        <p:spPr>
          <a:xfrm>
            <a:off x="150184" y="4390207"/>
            <a:ext cx="6521432" cy="5384148"/>
          </a:xfrm>
          <a:prstGeom prst="rect">
            <a:avLst/>
          </a:prstGeom>
          <a:noFill/>
          <a:ln w="38100" cmpd="sng">
            <a:solidFill>
              <a:srgbClr val="0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28 Rectángulo"/>
          <p:cNvSpPr/>
          <p:nvPr/>
        </p:nvSpPr>
        <p:spPr>
          <a:xfrm>
            <a:off x="173872" y="8495806"/>
            <a:ext cx="6489844" cy="276999"/>
          </a:xfrm>
          <a:prstGeom prst="rect">
            <a:avLst/>
          </a:prstGeom>
          <a:solidFill>
            <a:srgbClr val="005888"/>
          </a:solidFill>
          <a:ln w="38100" cmpd="sng">
            <a:solidFill>
              <a:srgbClr val="0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p:cNvSpPr txBox="1"/>
          <p:nvPr/>
        </p:nvSpPr>
        <p:spPr>
          <a:xfrm>
            <a:off x="198227" y="1599285"/>
            <a:ext cx="6346105" cy="400110"/>
          </a:xfrm>
          <a:prstGeom prst="rect">
            <a:avLst/>
          </a:prstGeom>
          <a:solidFill>
            <a:srgbClr val="005888"/>
          </a:solidFill>
        </p:spPr>
        <p:txBody>
          <a:bodyPr wrap="square" rtlCol="0">
            <a:spAutoFit/>
          </a:bodyPr>
          <a:lstStyle/>
          <a:p>
            <a:pPr algn="ctr"/>
            <a:r>
              <a:rPr lang="en-US" sz="1000" b="1" dirty="0">
                <a:solidFill>
                  <a:schemeClr val="bg1"/>
                </a:solidFill>
              </a:rPr>
              <a:t>CSIC and the CIBERNED have determined that the combined administration of biotin and thiamine is capable of improving motor symptoms and reducing striatal atrophy associated with Huntington Disease (HD)</a:t>
            </a:r>
          </a:p>
        </p:txBody>
      </p:sp>
      <p:sp>
        <p:nvSpPr>
          <p:cNvPr id="28" name="13 CuadroTexto"/>
          <p:cNvSpPr txBox="1"/>
          <p:nvPr/>
        </p:nvSpPr>
        <p:spPr>
          <a:xfrm>
            <a:off x="3908736" y="9104672"/>
            <a:ext cx="2736304" cy="738664"/>
          </a:xfrm>
          <a:prstGeom prst="rect">
            <a:avLst/>
          </a:prstGeom>
          <a:noFill/>
        </p:spPr>
        <p:txBody>
          <a:bodyPr wrap="square" rtlCol="0">
            <a:spAutoFit/>
          </a:bodyPr>
          <a:lstStyle/>
          <a:p>
            <a:pPr algn="ctr"/>
            <a:r>
              <a:rPr lang="es-ES" sz="800" b="1" dirty="0">
                <a:solidFill>
                  <a:srgbClr val="005888"/>
                </a:solidFill>
              </a:rPr>
              <a:t>Consorcio Centro de Investigación Biomédica en Red </a:t>
            </a:r>
          </a:p>
          <a:p>
            <a:pPr algn="ctr"/>
            <a:r>
              <a:rPr lang="ca-ES" sz="800" b="1" i="1" dirty="0">
                <a:solidFill>
                  <a:srgbClr val="005888"/>
                </a:solidFill>
                <a:latin typeface="Calibri" pitchFamily="34" charset="0"/>
                <a:cs typeface="Arial" pitchFamily="34" charset="0"/>
              </a:rPr>
              <a:t>(CIBER)</a:t>
            </a:r>
          </a:p>
          <a:p>
            <a:pPr algn="ctr"/>
            <a:r>
              <a:rPr lang="ca-ES" sz="800" dirty="0">
                <a:latin typeface="Calibri" pitchFamily="34" charset="0"/>
                <a:cs typeface="Arial" pitchFamily="34" charset="0"/>
                <a:hlinkClick r:id="rId3"/>
              </a:rPr>
              <a:t>otc@ciberisciii.es</a:t>
            </a:r>
            <a:endParaRPr lang="ca-ES" sz="800" dirty="0">
              <a:latin typeface="Calibri" pitchFamily="34" charset="0"/>
              <a:cs typeface="Arial" pitchFamily="34" charset="0"/>
            </a:endParaRPr>
          </a:p>
          <a:p>
            <a:pPr algn="ctr"/>
            <a:r>
              <a:rPr lang="ca-ES" sz="800" dirty="0">
                <a:latin typeface="Calibri" pitchFamily="34" charset="0"/>
                <a:cs typeface="Arial" pitchFamily="34" charset="0"/>
                <a:hlinkClick r:id="rId4"/>
              </a:rPr>
              <a:t>https://www.ciberisciii.es/en</a:t>
            </a:r>
            <a:endParaRPr lang="ca-ES" sz="800" dirty="0">
              <a:latin typeface="Calibri" pitchFamily="34" charset="0"/>
              <a:cs typeface="Arial" pitchFamily="34" charset="0"/>
            </a:endParaRPr>
          </a:p>
          <a:p>
            <a:pPr algn="ctr"/>
            <a:endParaRPr lang="ca-ES" sz="1000" dirty="0">
              <a:latin typeface="Calibri" pitchFamily="34" charset="0"/>
              <a:cs typeface="Arial" pitchFamily="34" charset="0"/>
            </a:endParaRPr>
          </a:p>
        </p:txBody>
      </p:sp>
      <p:sp>
        <p:nvSpPr>
          <p:cNvPr id="30" name="17 CuadroTexto"/>
          <p:cNvSpPr txBox="1"/>
          <p:nvPr/>
        </p:nvSpPr>
        <p:spPr>
          <a:xfrm>
            <a:off x="353946" y="8770880"/>
            <a:ext cx="2070809" cy="954107"/>
          </a:xfrm>
          <a:prstGeom prst="rect">
            <a:avLst/>
          </a:prstGeom>
          <a:noFill/>
          <a:ln>
            <a:noFill/>
          </a:ln>
        </p:spPr>
        <p:txBody>
          <a:bodyPr wrap="square" rtlCol="0">
            <a:spAutoFit/>
          </a:bodyPr>
          <a:lstStyle/>
          <a:p>
            <a:pPr algn="ctr"/>
            <a:r>
              <a:rPr lang="en-US" sz="1200" b="1" dirty="0">
                <a:solidFill>
                  <a:srgbClr val="005888"/>
                </a:solidFill>
                <a:latin typeface="Calibri" pitchFamily="34" charset="0"/>
                <a:cs typeface="Arial" pitchFamily="34" charset="0"/>
              </a:rPr>
              <a:t>Aims</a:t>
            </a:r>
          </a:p>
          <a:p>
            <a:pPr algn="just"/>
            <a:endParaRPr lang="en-US" sz="400" b="1" dirty="0">
              <a:solidFill>
                <a:srgbClr val="005888"/>
              </a:solidFill>
              <a:latin typeface="Calibri" pitchFamily="34" charset="0"/>
              <a:cs typeface="Arial" pitchFamily="34" charset="0"/>
            </a:endParaRPr>
          </a:p>
          <a:p>
            <a:pPr algn="just"/>
            <a:r>
              <a:rPr lang="en-US" sz="1000" dirty="0">
                <a:solidFill>
                  <a:srgbClr val="005888"/>
                </a:solidFill>
                <a:latin typeface="Calibri" pitchFamily="34" charset="0"/>
                <a:cs typeface="Arial" pitchFamily="34" charset="0"/>
              </a:rPr>
              <a:t>Looking for a partner interested in a license and/or a collaboration agreement to develop and exploit this asset.</a:t>
            </a:r>
          </a:p>
        </p:txBody>
      </p:sp>
      <p:sp>
        <p:nvSpPr>
          <p:cNvPr id="41" name="Rectangle 3"/>
          <p:cNvSpPr>
            <a:spLocks noChangeArrowheads="1"/>
          </p:cNvSpPr>
          <p:nvPr/>
        </p:nvSpPr>
        <p:spPr bwMode="auto">
          <a:xfrm>
            <a:off x="5214465" y="18303"/>
            <a:ext cx="1552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100" b="1" dirty="0">
                <a:solidFill>
                  <a:srgbClr val="005888"/>
                </a:solidFill>
                <a:latin typeface="Calibri" pitchFamily="34" charset="0"/>
                <a:cs typeface="Arial" pitchFamily="34" charset="0"/>
              </a:rPr>
              <a:t>Technology Offer</a:t>
            </a:r>
          </a:p>
        </p:txBody>
      </p:sp>
      <p:pic>
        <p:nvPicPr>
          <p:cNvPr id="25" name="Imagen 24" descr="Imagen que contiene alimentos, dibujo&#10;&#10;Descripción generada automáticamente">
            <a:extLst>
              <a:ext uri="{FF2B5EF4-FFF2-40B4-BE49-F238E27FC236}">
                <a16:creationId xmlns:a16="http://schemas.microsoft.com/office/drawing/2014/main" id="{A71BEA65-E00F-48AA-9275-8FFB31400BCF}"/>
              </a:ext>
            </a:extLst>
          </p:cNvPr>
          <p:cNvPicPr>
            <a:picLocks noChangeAspect="1"/>
          </p:cNvPicPr>
          <p:nvPr/>
        </p:nvPicPr>
        <p:blipFill>
          <a:blip r:embed="rId5"/>
          <a:stretch>
            <a:fillRect/>
          </a:stretch>
        </p:blipFill>
        <p:spPr>
          <a:xfrm>
            <a:off x="322871" y="272480"/>
            <a:ext cx="993897" cy="459156"/>
          </a:xfrm>
          <a:prstGeom prst="rect">
            <a:avLst/>
          </a:prstGeom>
        </p:spPr>
      </p:pic>
      <p:pic>
        <p:nvPicPr>
          <p:cNvPr id="2" name="Imagen 1">
            <a:extLst>
              <a:ext uri="{FF2B5EF4-FFF2-40B4-BE49-F238E27FC236}">
                <a16:creationId xmlns:a16="http://schemas.microsoft.com/office/drawing/2014/main" id="{65A04202-FA8E-0195-C8EE-1061E53B18D0}"/>
              </a:ext>
            </a:extLst>
          </p:cNvPr>
          <p:cNvPicPr>
            <a:picLocks noChangeAspect="1"/>
          </p:cNvPicPr>
          <p:nvPr/>
        </p:nvPicPr>
        <p:blipFill>
          <a:blip r:embed="rId6"/>
          <a:stretch>
            <a:fillRect/>
          </a:stretch>
        </p:blipFill>
        <p:spPr>
          <a:xfrm>
            <a:off x="1396469" y="314321"/>
            <a:ext cx="1212096" cy="401658"/>
          </a:xfrm>
          <a:prstGeom prst="rect">
            <a:avLst/>
          </a:prstGeom>
        </p:spPr>
      </p:pic>
      <p:pic>
        <p:nvPicPr>
          <p:cNvPr id="8" name="Imagen 7">
            <a:extLst>
              <a:ext uri="{FF2B5EF4-FFF2-40B4-BE49-F238E27FC236}">
                <a16:creationId xmlns:a16="http://schemas.microsoft.com/office/drawing/2014/main" id="{787B7439-F975-4F27-BA73-2189A021AD06}"/>
              </a:ext>
            </a:extLst>
          </p:cNvPr>
          <p:cNvPicPr>
            <a:picLocks noChangeAspect="1"/>
          </p:cNvPicPr>
          <p:nvPr/>
        </p:nvPicPr>
        <p:blipFill rotWithShape="1">
          <a:blip r:embed="rId7"/>
          <a:srcRect r="40491" b="-7854"/>
          <a:stretch/>
        </p:blipFill>
        <p:spPr>
          <a:xfrm>
            <a:off x="2671570" y="9198398"/>
            <a:ext cx="1097839" cy="426277"/>
          </a:xfrm>
          <a:prstGeom prst="rect">
            <a:avLst/>
          </a:prstGeom>
        </p:spPr>
      </p:pic>
      <p:pic>
        <p:nvPicPr>
          <p:cNvPr id="5" name="Imagen 4">
            <a:extLst>
              <a:ext uri="{FF2B5EF4-FFF2-40B4-BE49-F238E27FC236}">
                <a16:creationId xmlns:a16="http://schemas.microsoft.com/office/drawing/2014/main" id="{43C2284F-96A0-4913-A76D-6F439BB2F4A2}"/>
              </a:ext>
            </a:extLst>
          </p:cNvPr>
          <p:cNvPicPr>
            <a:picLocks noChangeAspect="1"/>
          </p:cNvPicPr>
          <p:nvPr/>
        </p:nvPicPr>
        <p:blipFill>
          <a:blip r:embed="rId8"/>
          <a:stretch>
            <a:fillRect/>
          </a:stretch>
        </p:blipFill>
        <p:spPr>
          <a:xfrm>
            <a:off x="2774695" y="313018"/>
            <a:ext cx="1688424" cy="358348"/>
          </a:xfrm>
          <a:prstGeom prst="rect">
            <a:avLst/>
          </a:prstGeom>
        </p:spPr>
      </p:pic>
      <p:pic>
        <p:nvPicPr>
          <p:cNvPr id="10" name="Imagen 9">
            <a:extLst>
              <a:ext uri="{FF2B5EF4-FFF2-40B4-BE49-F238E27FC236}">
                <a16:creationId xmlns:a16="http://schemas.microsoft.com/office/drawing/2014/main" id="{CA28CEAC-A3D5-4CD3-8A2C-7B3E8D2F4805}"/>
              </a:ext>
            </a:extLst>
          </p:cNvPr>
          <p:cNvPicPr>
            <a:picLocks noChangeAspect="1"/>
          </p:cNvPicPr>
          <p:nvPr/>
        </p:nvPicPr>
        <p:blipFill>
          <a:blip r:embed="rId9"/>
          <a:stretch>
            <a:fillRect/>
          </a:stretch>
        </p:blipFill>
        <p:spPr>
          <a:xfrm>
            <a:off x="3895519" y="6544934"/>
            <a:ext cx="2434017" cy="1947213"/>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5895</TotalTime>
  <Words>495</Words>
  <Application>Microsoft Office PowerPoint</Application>
  <PresentationFormat>A4 (210 x 297 mm)</PresentationFormat>
  <Paragraphs>29</Paragraphs>
  <Slides>1</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vt:i4>
      </vt:variant>
    </vt:vector>
  </HeadingPairs>
  <TitlesOfParts>
    <vt:vector size="4" baseType="lpstr">
      <vt:lpstr>Arial</vt:lpstr>
      <vt:lpstr>Calibri</vt:lpstr>
      <vt:lpstr>Tema de Office</vt:lpstr>
      <vt:lpstr>Presentación de PowerPoint</vt:lpstr>
    </vt:vector>
  </TitlesOfParts>
  <Company>VHIR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34628090A</dc:creator>
  <cp:lastModifiedBy>Adrian Perez</cp:lastModifiedBy>
  <cp:revision>424</cp:revision>
  <dcterms:created xsi:type="dcterms:W3CDTF">2013-09-19T00:21:30Z</dcterms:created>
  <dcterms:modified xsi:type="dcterms:W3CDTF">2024-03-02T19:41:32Z</dcterms:modified>
</cp:coreProperties>
</file>